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5" r:id="rId1"/>
  </p:sldMasterIdLst>
  <p:notesMasterIdLst>
    <p:notesMasterId r:id="rId63"/>
  </p:notesMasterIdLst>
  <p:sldIdLst>
    <p:sldId id="256" r:id="rId2"/>
    <p:sldId id="348" r:id="rId3"/>
    <p:sldId id="260" r:id="rId4"/>
    <p:sldId id="261" r:id="rId5"/>
    <p:sldId id="350" r:id="rId6"/>
    <p:sldId id="351" r:id="rId7"/>
    <p:sldId id="352" r:id="rId8"/>
    <p:sldId id="265" r:id="rId9"/>
    <p:sldId id="354" r:id="rId10"/>
    <p:sldId id="355" r:id="rId11"/>
    <p:sldId id="375" r:id="rId12"/>
    <p:sldId id="349" r:id="rId13"/>
    <p:sldId id="356" r:id="rId14"/>
    <p:sldId id="357" r:id="rId15"/>
    <p:sldId id="358" r:id="rId16"/>
    <p:sldId id="272" r:id="rId17"/>
    <p:sldId id="359" r:id="rId18"/>
    <p:sldId id="360" r:id="rId19"/>
    <p:sldId id="318" r:id="rId20"/>
    <p:sldId id="319" r:id="rId21"/>
    <p:sldId id="321" r:id="rId22"/>
    <p:sldId id="322" r:id="rId23"/>
    <p:sldId id="323" r:id="rId24"/>
    <p:sldId id="361" r:id="rId25"/>
    <p:sldId id="326" r:id="rId26"/>
    <p:sldId id="327" r:id="rId27"/>
    <p:sldId id="328" r:id="rId28"/>
    <p:sldId id="329" r:id="rId29"/>
    <p:sldId id="362" r:id="rId30"/>
    <p:sldId id="363" r:id="rId31"/>
    <p:sldId id="296" r:id="rId32"/>
    <p:sldId id="297" r:id="rId33"/>
    <p:sldId id="333" r:id="rId34"/>
    <p:sldId id="335" r:id="rId35"/>
    <p:sldId id="364" r:id="rId36"/>
    <p:sldId id="338" r:id="rId37"/>
    <p:sldId id="339" r:id="rId38"/>
    <p:sldId id="365" r:id="rId39"/>
    <p:sldId id="342" r:id="rId40"/>
    <p:sldId id="343" r:id="rId41"/>
    <p:sldId id="366" r:id="rId42"/>
    <p:sldId id="367" r:id="rId43"/>
    <p:sldId id="345" r:id="rId44"/>
    <p:sldId id="346" r:id="rId45"/>
    <p:sldId id="347" r:id="rId46"/>
    <p:sldId id="298" r:id="rId47"/>
    <p:sldId id="368" r:id="rId48"/>
    <p:sldId id="300" r:id="rId49"/>
    <p:sldId id="301" r:id="rId50"/>
    <p:sldId id="302" r:id="rId51"/>
    <p:sldId id="331" r:id="rId52"/>
    <p:sldId id="304" r:id="rId53"/>
    <p:sldId id="305" r:id="rId54"/>
    <p:sldId id="369" r:id="rId55"/>
    <p:sldId id="370" r:id="rId56"/>
    <p:sldId id="371" r:id="rId57"/>
    <p:sldId id="372" r:id="rId58"/>
    <p:sldId id="373" r:id="rId59"/>
    <p:sldId id="332" r:id="rId60"/>
    <p:sldId id="374" r:id="rId61"/>
    <p:sldId id="315" r:id="rId62"/>
  </p:sldIdLst>
  <p:sldSz cx="16256000" cy="9144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F40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3D0CE6-4A60-8932-A68F-DA6438AB7335}" v="1287" dt="2020-08-15T05:21:19.920"/>
    <p1510:client id="{774C55FF-59E6-B100-1A27-A59F72EF42FC}" v="9" dt="2020-08-20T01:06:48.771"/>
    <p1510:client id="{8CC0A997-0C44-6D14-5733-3B2CF9787F71}" v="1109" dt="2020-08-19T18:54:03.487"/>
    <p1510:client id="{8F762180-689A-2056-43A1-E097FA1A96BE}" v="1004" dt="2020-08-11T03:49:29.849"/>
    <p1510:client id="{A02BEB09-C667-BEFC-7B5C-78249F832C99}" v="1398" dt="2020-08-26T01:46:53.377"/>
    <p1510:client id="{D8461258-0B37-A11D-A3A1-F5C96D128442}" v="105" dt="2020-08-19T20:07:13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9"/>
    <p:restoredTop sz="93566"/>
  </p:normalViewPr>
  <p:slideViewPr>
    <p:cSldViewPr snapToGrid="0" snapToObjects="1">
      <p:cViewPr varScale="1">
        <p:scale>
          <a:sx n="61" d="100"/>
          <a:sy n="61" d="100"/>
        </p:scale>
        <p:origin x="1136" y="216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rnd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lvl="1">
              <a:spcBef>
                <a:spcPts val="0"/>
              </a:spcBef>
            </a:pPr>
            <a:endParaRPr/>
          </a:p>
          <a:p>
            <a:pPr lvl="2">
              <a:spcBef>
                <a:spcPts val="0"/>
              </a:spcBef>
            </a:pPr>
            <a:endParaRPr/>
          </a:p>
          <a:p>
            <a:pPr lvl="3">
              <a:spcBef>
                <a:spcPts val="0"/>
              </a:spcBef>
            </a:pPr>
            <a:endParaRPr/>
          </a:p>
          <a:p>
            <a:pPr lvl="4">
              <a:spcBef>
                <a:spcPts val="0"/>
              </a:spcBef>
            </a:pPr>
            <a:endParaRPr/>
          </a:p>
          <a:p>
            <a:pPr lvl="5">
              <a:spcBef>
                <a:spcPts val="0"/>
              </a:spcBef>
            </a:pPr>
            <a:endParaRPr/>
          </a:p>
          <a:p>
            <a:pPr lvl="6">
              <a:spcBef>
                <a:spcPts val="0"/>
              </a:spcBef>
            </a:pPr>
            <a:endParaRPr/>
          </a:p>
          <a:p>
            <a:pPr lvl="7">
              <a:spcBef>
                <a:spcPts val="0"/>
              </a:spcBef>
            </a:pPr>
            <a:endParaRPr/>
          </a:p>
          <a:p>
            <a:pPr lvl="8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0324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chemeClr val="dk2"/>
                </a:solidFill>
              </a:rPr>
              <a:t>Note from Chuck.  If you are using these materials, you can remove the UM logo and replace it with your own, but please retain the CC-BY logo on the first page as well </a:t>
            </a:r>
            <a:r>
              <a:rPr lang="en-US">
                <a:solidFill>
                  <a:schemeClr val="dk2"/>
                </a:solidFill>
              </a:rPr>
              <a:t>as the</a:t>
            </a:r>
            <a:r>
              <a:rPr lang="en-US" baseline="0">
                <a:solidFill>
                  <a:schemeClr val="dk2"/>
                </a:solidFill>
              </a:rPr>
              <a:t> acknowledgement page(s) at the end</a:t>
            </a:r>
            <a:r>
              <a:rPr lang="en-US">
                <a:solidFill>
                  <a:schemeClr val="dk2"/>
                </a:solidFill>
              </a:rPr>
              <a:t>.</a:t>
            </a:r>
            <a:endParaRPr lang="en-US" dirty="0">
              <a:solidFill>
                <a:schemeClr val="dk2"/>
              </a:solidFill>
            </a:endParaRPr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90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8283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9364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6506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5606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979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037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0088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856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9087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1480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579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8186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8133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2942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6868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0321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2838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194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48390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43238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901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3241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8" name="Shape 6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847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619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7935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36680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8828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2622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224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0473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8197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875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04886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3" name="Shape 7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20536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07553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4259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4" name="Shape 7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4351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05748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1938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70334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Shape 7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54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0911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673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6603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6877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670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Opening Titl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 hasCustomPrompt="1"/>
          </p:nvPr>
        </p:nvSpPr>
        <p:spPr>
          <a:xfrm>
            <a:off x="1155700" y="2603500"/>
            <a:ext cx="13932000" cy="5702399"/>
          </a:xfrm>
          <a:prstGeom prst="rect">
            <a:avLst/>
          </a:prstGeom>
          <a:noFill/>
          <a:ln>
            <a:noFill/>
          </a:ln>
        </p:spPr>
        <p:txBody>
          <a:bodyPr lIns="91425" tIns="0" rIns="91440" bIns="0" anchor="t" anchorCtr="0"/>
          <a:lstStyle>
            <a:lvl1pPr marL="871538" lvl="0" indent="-301625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1pPr>
            <a:lvl2pPr marL="1212850" lvl="1" indent="-303213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Arial" charset="0"/>
              <a:buChar char="•"/>
              <a:tabLst/>
              <a:defRPr sz="3200">
                <a:solidFill>
                  <a:schemeClr val="bg1"/>
                </a:solidFill>
              </a:defRPr>
            </a:lvl2pPr>
            <a:lvl3pPr marL="1439863" lvl="2" indent="-285750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tabLst/>
              <a:defRPr sz="2800">
                <a:solidFill>
                  <a:schemeClr val="bg1"/>
                </a:solidFill>
              </a:defRPr>
            </a:lvl3pPr>
            <a:lvl4pPr marL="1600200" lvl="3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892300" lvl="4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2349500" lvl="5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2806700" lvl="6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3263900" lvl="7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3721100" lvl="8" indent="-142494" algn="l" rtl="0">
              <a:spcBef>
                <a:spcPts val="3500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r>
              <a:rPr lang="en-US" dirty="0"/>
              <a:t>First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11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9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155700" y="833718"/>
            <a:ext cx="13932000" cy="17061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410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0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marR="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marR="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marR="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marR="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6256000" cy="7680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8357616"/>
            <a:ext cx="16256000" cy="78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36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713" r:id="rId2"/>
    <p:sldLayoutId id="2147483716" r:id="rId3"/>
    <p:sldLayoutId id="2147483717" r:id="rId4"/>
    <p:sldLayoutId id="214748371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200" b="0" i="0" u="none" strike="noStrike" cap="none">
          <a:solidFill>
            <a:srgbClr val="FFFF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2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library/socket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35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Internet_Protocol_Suit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tt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youtube.com/watch?v=x2GylLq59rI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ietf.org/html/rfc791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Internet_Protocol_Suit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kitcowan/2103850699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en.wikipedia.org/wiki/Tin_can_telephone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ternet_sock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eb_scraping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Web_crawler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CP_and_UDP_por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-chuck.com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hyperlink" Target="http://open.umich.ed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n.wikipedia.org/wiki/List_of_TCP_and_UDP_port_number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155700" y="1536700"/>
            <a:ext cx="13931900" cy="3086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>
              <a:buClr>
                <a:srgbClr val="FF00FF"/>
              </a:buClr>
              <a:buSzPct val="25000"/>
            </a:pPr>
            <a:r>
              <a:rPr lang="pt-BR" sz="7600" dirty="0">
                <a:solidFill>
                  <a:srgbClr val="FFD966"/>
                </a:solidFill>
                <a:ea typeface="Arial" charset="0"/>
                <a:sym typeface="Cabin"/>
              </a:rPr>
              <a:t>Programas em Rede</a:t>
            </a:r>
            <a:endParaRPr lang="pt-BR" sz="7600" u="none" strike="noStrike" cap="none" dirty="0">
              <a:solidFill>
                <a:srgbClr val="FFD966"/>
              </a:solidFill>
              <a:ea typeface="Arial" charset="0"/>
              <a:cs typeface="Arial" charset="0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1155700" y="4711700"/>
            <a:ext cx="13931900" cy="15494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pt-BR" sz="4800" dirty="0">
                <a:solidFill>
                  <a:schemeClr val="lt1"/>
                </a:solidFill>
                <a:ea typeface="Arial" charset="0"/>
                <a:sym typeface="Cabin"/>
              </a:rPr>
              <a:t>Capítulo</a:t>
            </a:r>
            <a:r>
              <a:rPr lang="en-US" sz="48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12</a:t>
            </a:r>
          </a:p>
        </p:txBody>
      </p:sp>
      <p:sp>
        <p:nvSpPr>
          <p:cNvPr id="7" name="Shape 206"/>
          <p:cNvSpPr txBox="1"/>
          <p:nvPr/>
        </p:nvSpPr>
        <p:spPr>
          <a:xfrm>
            <a:off x="2990025" y="6988169"/>
            <a:ext cx="9985799" cy="1016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FFFF00"/>
              </a:buClr>
              <a:buSzPct val="25000"/>
            </a:pPr>
            <a:r>
              <a:rPr lang="en-US" sz="3200" u="none" strike="noStrike" cap="none" dirty="0">
                <a:solidFill>
                  <a:srgbClr val="FFFF00"/>
                </a:solidFill>
                <a:latin typeface="Arial Regular"/>
                <a:ea typeface="Arial Regular" charset="0"/>
                <a:cs typeface="Arial Regular" charset="0"/>
                <a:sym typeface="Cabin"/>
              </a:rPr>
              <a:t>Python </a:t>
            </a:r>
            <a:r>
              <a:rPr lang="en-US" sz="3200" dirty="0">
                <a:solidFill>
                  <a:srgbClr val="FFFF00"/>
                </a:solidFill>
                <a:latin typeface="Arial Regular"/>
                <a:ea typeface="Arial Regular" charset="0"/>
                <a:cs typeface="Arial Regular" charset="0"/>
                <a:sym typeface="Cabin"/>
              </a:rPr>
              <a:t>para Todos</a:t>
            </a:r>
            <a:endParaRPr lang="en-US" sz="3200" u="none" strike="noStrike" cap="none" dirty="0">
              <a:solidFill>
                <a:srgbClr val="FFFF00"/>
              </a:solidFill>
              <a:latin typeface="Arial Regular"/>
              <a:ea typeface="Arial Regular" charset="0"/>
              <a:cs typeface="Arial Regular" charset="0"/>
              <a:sym typeface="Cabi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200" dirty="0">
                <a:solidFill>
                  <a:srgbClr val="FFFF00"/>
                </a:solidFill>
                <a:latin typeface="Arial Regular" charset="0"/>
                <a:ea typeface="Arial Regular" charset="0"/>
                <a:cs typeface="Arial Regular" charset="0"/>
                <a:sym typeface="Cabin"/>
              </a:rPr>
              <a:t>www.py4e.com</a:t>
            </a:r>
            <a:endParaRPr lang="en-US" sz="3200" u="none" strike="noStrike" cap="none" dirty="0">
              <a:solidFill>
                <a:srgbClr val="FFFF00"/>
              </a:solidFill>
              <a:latin typeface="Arial Regular" charset="0"/>
              <a:ea typeface="Arial Regular" charset="0"/>
              <a:cs typeface="Arial Regular" charset="0"/>
              <a:sym typeface="Cabin"/>
            </a:endParaRPr>
          </a:p>
        </p:txBody>
      </p:sp>
      <p:pic>
        <p:nvPicPr>
          <p:cNvPr id="8" name="Shape 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0212" y="7346944"/>
            <a:ext cx="1968500" cy="668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325" y="6669169"/>
            <a:ext cx="1346100" cy="13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7800" u="none" strike="noStrike" cap="none" dirty="0">
                <a:solidFill>
                  <a:srgbClr val="FFD966"/>
                </a:solidFill>
                <a:ea typeface="Arial" charset="0"/>
                <a:sym typeface="Cabin"/>
              </a:rPr>
              <a:t>Sockets </a:t>
            </a:r>
            <a:r>
              <a:rPr lang="en-US" sz="7800" dirty="0" err="1">
                <a:solidFill>
                  <a:srgbClr val="FFD966"/>
                </a:solidFill>
                <a:ea typeface="Arial" charset="0"/>
                <a:sym typeface="Cabin"/>
              </a:rPr>
              <a:t>em</a:t>
            </a:r>
            <a:r>
              <a:rPr lang="en-US" sz="7800" u="none" strike="noStrike" cap="none" dirty="0">
                <a:solidFill>
                  <a:srgbClr val="FFD966"/>
                </a:solidFill>
                <a:ea typeface="Arial" charset="0"/>
                <a:sym typeface="Cabin"/>
              </a:rPr>
              <a:t> Python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1155700" y="2905299"/>
            <a:ext cx="13932000" cy="133412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indent="0">
              <a:spcBef>
                <a:spcPts val="0"/>
              </a:spcBef>
              <a:buSzPct val="100000"/>
              <a:buNone/>
            </a:pPr>
            <a:r>
              <a:rPr lang="en-US" sz="38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Python </a:t>
            </a: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tem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suporte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 para sockets TCP </a:t>
            </a: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já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construídos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.</a:t>
            </a:r>
            <a:endParaRPr lang="en-US" sz="3800" u="none" strike="noStrike" cap="none" dirty="0">
              <a:solidFill>
                <a:schemeClr val="lt1"/>
              </a:solidFill>
              <a:ea typeface="Arial" charset="0"/>
              <a:cs typeface="Arial" charset="0"/>
              <a:sym typeface="Cabin"/>
            </a:endParaRPr>
          </a:p>
        </p:txBody>
      </p:sp>
      <p:sp>
        <p:nvSpPr>
          <p:cNvPr id="412" name="Shape 412"/>
          <p:cNvSpPr txBox="1"/>
          <p:nvPr/>
        </p:nvSpPr>
        <p:spPr>
          <a:xfrm>
            <a:off x="1574800" y="3897300"/>
            <a:ext cx="14092799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import socket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socket.socket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socket.AF_INET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, </a:t>
            </a: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socket.SOCK_STREAM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  <a:p>
            <a:pPr lvl="0">
              <a:buClr>
                <a:srgbClr val="FFFF00"/>
              </a:buClr>
              <a:buSzPct val="25000"/>
            </a:pPr>
            <a:r>
              <a:rPr lang="en-US" sz="30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mysock.connect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 ('</a:t>
            </a:r>
            <a:r>
              <a:rPr lang="en-US" sz="3000" dirty="0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data.pr4e.org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',</a:t>
            </a:r>
            <a:r>
              <a:rPr lang="en-US" sz="30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 80</a:t>
            </a:r>
            <a:r>
              <a:rPr lang="en-US" sz="30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)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3212625" y="7430175"/>
            <a:ext cx="89639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http://docs.python.org/library/socket.html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3117850" y="6388100"/>
            <a:ext cx="1079400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8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10909300" y="6388100"/>
            <a:ext cx="976199" cy="6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8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Port</a:t>
            </a:r>
          </a:p>
        </p:txBody>
      </p:sp>
      <p:cxnSp>
        <p:nvCxnSpPr>
          <p:cNvPr id="416" name="Shape 416"/>
          <p:cNvCxnSpPr/>
          <p:nvPr/>
        </p:nvCxnSpPr>
        <p:spPr>
          <a:xfrm flipH="1">
            <a:off x="4404840" y="5653200"/>
            <a:ext cx="2089198" cy="991985"/>
          </a:xfrm>
          <a:prstGeom prst="straightConnector1">
            <a:avLst/>
          </a:prstGeom>
          <a:noFill/>
          <a:ln w="1016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417" name="Shape 417"/>
          <p:cNvCxnSpPr/>
          <p:nvPr/>
        </p:nvCxnSpPr>
        <p:spPr>
          <a:xfrm>
            <a:off x="9714530" y="5647015"/>
            <a:ext cx="988949" cy="998170"/>
          </a:xfrm>
          <a:prstGeom prst="straightConnector1">
            <a:avLst/>
          </a:prstGeom>
          <a:noFill/>
          <a:ln w="101600" cap="rnd" cmpd="sng">
            <a:solidFill>
              <a:srgbClr val="00FF00"/>
            </a:solidFill>
            <a:prstDash val="solid"/>
            <a:miter/>
            <a:headEnd type="stealth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28303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/>
        </p:nvSpPr>
        <p:spPr>
          <a:xfrm>
            <a:off x="11607800" y="4254500"/>
            <a:ext cx="45578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4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http://xkcd.com/353/</a:t>
            </a: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7701" y="801611"/>
            <a:ext cx="6115050" cy="75279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EEC7258C-1B7F-4A49-B80F-344F2E7F6274}"/>
              </a:ext>
            </a:extLst>
          </p:cNvPr>
          <p:cNvSpPr/>
          <p:nvPr/>
        </p:nvSpPr>
        <p:spPr>
          <a:xfrm>
            <a:off x="5839613" y="2732462"/>
            <a:ext cx="1364092" cy="614566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  <a:cs typeface="Arial"/>
              </a:rPr>
              <a:t>VOCÊ ESTÁ VOANDO!</a:t>
            </a:r>
          </a:p>
          <a:p>
            <a:pPr algn="ctr"/>
            <a:r>
              <a:rPr lang="pt-BR" dirty="0">
                <a:solidFill>
                  <a:schemeClr val="bg2"/>
                </a:solidFill>
                <a:cs typeface="Arial"/>
              </a:rPr>
              <a:t>COMO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CF95AB5-E816-4F6D-97EB-5CA8E4ED9BB3}"/>
              </a:ext>
            </a:extLst>
          </p:cNvPr>
          <p:cNvSpPr txBox="1"/>
          <p:nvPr/>
        </p:nvSpPr>
        <p:spPr>
          <a:xfrm>
            <a:off x="4546638" y="6137631"/>
            <a:ext cx="1727200" cy="95410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EU APRENDI ISSO ONTEM À NOITE! TUDO É TÃO SIMPLES!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F8BBAA1-38C6-47A1-BEE1-ADDF71D0E6E5}"/>
              </a:ext>
            </a:extLst>
          </p:cNvPr>
          <p:cNvSpPr txBox="1"/>
          <p:nvPr/>
        </p:nvSpPr>
        <p:spPr>
          <a:xfrm rot="-10800000" flipV="1">
            <a:off x="4466226" y="7304782"/>
            <a:ext cx="1783646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OLÁ MUNDO É SÓ</a:t>
            </a:r>
          </a:p>
          <a:p>
            <a:r>
              <a:rPr lang="pt-BR" dirty="0"/>
              <a:t>print("Olá, mundo!")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7D8496C-3F89-4424-BD2A-D895FB48B05B}"/>
              </a:ext>
            </a:extLst>
          </p:cNvPr>
          <p:cNvSpPr txBox="1"/>
          <p:nvPr/>
        </p:nvSpPr>
        <p:spPr>
          <a:xfrm>
            <a:off x="6465994" y="5058647"/>
            <a:ext cx="1764831" cy="83099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 b="1" dirty="0">
                <a:solidFill>
                  <a:schemeClr val="bg2"/>
                </a:solidFill>
              </a:rPr>
              <a:t>NÃO ENTENDI...</a:t>
            </a:r>
          </a:p>
          <a:p>
            <a:r>
              <a:rPr lang="pt-BR" sz="1200" b="1" dirty="0">
                <a:solidFill>
                  <a:schemeClr val="bg2"/>
                </a:solidFill>
              </a:rPr>
              <a:t>ESCRITA DINÂMICA?</a:t>
            </a:r>
          </a:p>
          <a:p>
            <a:r>
              <a:rPr lang="pt-BR" sz="1200" b="1" dirty="0">
                <a:solidFill>
                  <a:schemeClr val="bg2"/>
                </a:solidFill>
              </a:rPr>
              <a:t>ESPAÇOS EM BRANCO?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3283454-BFB3-4E11-9D30-4081E12F9EB0}"/>
              </a:ext>
            </a:extLst>
          </p:cNvPr>
          <p:cNvSpPr txBox="1"/>
          <p:nvPr/>
        </p:nvSpPr>
        <p:spPr>
          <a:xfrm>
            <a:off x="6948112" y="5946452"/>
            <a:ext cx="1256830" cy="175432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 b="1"/>
              <a:t>JUNTE-SE A NÓS!</a:t>
            </a:r>
          </a:p>
          <a:p>
            <a:r>
              <a:rPr lang="pt-BR" sz="1200" b="1"/>
              <a:t>PROGRAMAR É DIVERTIDO NOVAMENTE!</a:t>
            </a:r>
          </a:p>
          <a:p>
            <a:r>
              <a:rPr lang="pt-BR" sz="1200" b="1"/>
              <a:t>TEM UM NOVO MUNDO AQUI EM CIMA</a:t>
            </a:r>
            <a:endParaRPr lang="pt-BR" sz="13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EE744C-CEAD-484D-B7E8-7002FCAD2D18}"/>
              </a:ext>
            </a:extLst>
          </p:cNvPr>
          <p:cNvSpPr txBox="1"/>
          <p:nvPr/>
        </p:nvSpPr>
        <p:spPr>
          <a:xfrm>
            <a:off x="8502327" y="5418700"/>
            <a:ext cx="1783644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 b="1"/>
              <a:t>EU SÓ ESCREVI</a:t>
            </a:r>
          </a:p>
          <a:p>
            <a:r>
              <a:rPr lang="pt-BR" sz="1200" b="1"/>
              <a:t>Import antigravidade</a:t>
            </a:r>
            <a:endParaRPr lang="pt-BR" sz="1200" b="1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AF6E6C9-AF24-443E-AD40-6AA17209180E}"/>
              </a:ext>
            </a:extLst>
          </p:cNvPr>
          <p:cNvSpPr txBox="1"/>
          <p:nvPr/>
        </p:nvSpPr>
        <p:spPr>
          <a:xfrm>
            <a:off x="6801503" y="7684813"/>
            <a:ext cx="1557868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 b="1"/>
              <a:t>MAS COMO VOCÊ ESTÁ VOANDO?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6C4F0D5-DFD4-46E5-82D9-2B8A5139774F}"/>
              </a:ext>
            </a:extLst>
          </p:cNvPr>
          <p:cNvSpPr txBox="1"/>
          <p:nvPr/>
        </p:nvSpPr>
        <p:spPr>
          <a:xfrm>
            <a:off x="8434236" y="5946743"/>
            <a:ext cx="1049867" cy="31625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SÓ ISSO?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FD9B155-1869-4EB5-9B7F-84E26C9AB1CB}"/>
              </a:ext>
            </a:extLst>
          </p:cNvPr>
          <p:cNvSpPr txBox="1"/>
          <p:nvPr/>
        </p:nvSpPr>
        <p:spPr>
          <a:xfrm>
            <a:off x="8781966" y="6257227"/>
            <a:ext cx="1670757" cy="116955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EU TAMBÉM AMOSTREI </a:t>
            </a:r>
            <a:r>
              <a:rPr lang="pt-BR"/>
              <a:t>TUDO NA CABINE MÉDICA PARA COMPARAÇÃO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8534B7A-6CCF-44C1-AB5C-D31045CE297D}"/>
              </a:ext>
            </a:extLst>
          </p:cNvPr>
          <p:cNvSpPr txBox="1"/>
          <p:nvPr/>
        </p:nvSpPr>
        <p:spPr>
          <a:xfrm>
            <a:off x="8794479" y="7499446"/>
            <a:ext cx="1727201" cy="73866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MAS EU ACHO QUE ESSA É A PYTON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8896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D966"/>
                </a:solidFill>
              </a:rPr>
              <a:t>Aplicação de Protocolos</a:t>
            </a:r>
          </a:p>
        </p:txBody>
      </p:sp>
    </p:spTree>
    <p:extLst>
      <p:ext uri="{BB962C8B-B14F-4D97-AF65-F5344CB8AC3E}">
        <p14:creationId xmlns:p14="http://schemas.microsoft.com/office/powerpoint/2010/main" val="121642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Application Protocol </a:t>
            </a:r>
          </a:p>
        </p:txBody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4930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indent="-444500"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dirty="0" err="1">
                <a:solidFill>
                  <a:schemeClr val="lt1"/>
                </a:solidFill>
                <a:ea typeface="Arial" charset="0"/>
                <a:sym typeface="Cabin"/>
              </a:rPr>
              <a:t>Já</a:t>
            </a:r>
            <a:r>
              <a:rPr lang="en-US" sz="3400" dirty="0">
                <a:solidFill>
                  <a:schemeClr val="lt1"/>
                </a:solidFill>
                <a:ea typeface="Arial" charset="0"/>
                <a:sym typeface="Cabin"/>
              </a:rPr>
              <a:t> que </a:t>
            </a:r>
            <a:r>
              <a:rPr lang="en-US" sz="34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TCP (</a:t>
            </a:r>
            <a:r>
              <a:rPr lang="en-US" sz="3400" dirty="0">
                <a:solidFill>
                  <a:schemeClr val="lt1"/>
                </a:solidFill>
                <a:ea typeface="Arial" charset="0"/>
                <a:sym typeface="Cabin"/>
              </a:rPr>
              <a:t>e</a:t>
            </a:r>
            <a:r>
              <a:rPr lang="en-US" sz="34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Python) </a:t>
            </a:r>
            <a:r>
              <a:rPr lang="en-US" sz="3400" dirty="0" err="1">
                <a:solidFill>
                  <a:schemeClr val="lt1"/>
                </a:solidFill>
                <a:ea typeface="Arial" charset="0"/>
                <a:sym typeface="Cabin"/>
              </a:rPr>
              <a:t>nos</a:t>
            </a:r>
            <a:r>
              <a:rPr lang="en-US" sz="3400" dirty="0">
                <a:solidFill>
                  <a:schemeClr val="lt1"/>
                </a:solidFill>
                <a:ea typeface="Arial" charset="0"/>
                <a:sym typeface="Cabin"/>
              </a:rPr>
              <a:t> </a:t>
            </a:r>
            <a:r>
              <a:rPr lang="en-US" sz="3400" dirty="0" err="1">
                <a:solidFill>
                  <a:schemeClr val="lt1"/>
                </a:solidFill>
                <a:ea typeface="Arial" charset="0"/>
                <a:sym typeface="Cabin"/>
              </a:rPr>
              <a:t>disponibiliza</a:t>
            </a:r>
            <a:r>
              <a:rPr lang="en-US" sz="34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400" dirty="0">
                <a:solidFill>
                  <a:schemeClr val="lt1"/>
                </a:solidFill>
                <a:ea typeface="Arial" charset="0"/>
                <a:sym typeface="Cabin"/>
              </a:rPr>
              <a:t>um </a:t>
            </a:r>
            <a:r>
              <a:rPr lang="en-US" sz="3400" u="none" strike="noStrike" cap="none" dirty="0">
                <a:solidFill>
                  <a:srgbClr val="FFFF00"/>
                </a:solidFill>
                <a:ea typeface="Arial" charset="0"/>
                <a:sym typeface="Cabin"/>
              </a:rPr>
              <a:t>socket</a:t>
            </a:r>
            <a:r>
              <a:rPr lang="en-US" sz="3400" dirty="0">
                <a:solidFill>
                  <a:srgbClr val="FFFF00"/>
                </a:solidFill>
                <a:ea typeface="Arial" charset="0"/>
                <a:sym typeface="Cabin"/>
              </a:rPr>
              <a:t> </a:t>
            </a:r>
            <a:r>
              <a:rPr lang="en-US" sz="3400" dirty="0" err="1">
                <a:ea typeface="Arial" charset="0"/>
                <a:sym typeface="Cabin"/>
              </a:rPr>
              <a:t>confiável</a:t>
            </a:r>
            <a:r>
              <a:rPr lang="en-US" sz="34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, </a:t>
            </a:r>
            <a:r>
              <a:rPr lang="en-US" sz="3400" dirty="0">
                <a:solidFill>
                  <a:schemeClr val="lt1"/>
                </a:solidFill>
                <a:ea typeface="Arial" charset="0"/>
                <a:sym typeface="Cabin"/>
              </a:rPr>
              <a:t>o que </a:t>
            </a:r>
            <a:r>
              <a:rPr lang="en-US" sz="3400" dirty="0" err="1">
                <a:solidFill>
                  <a:schemeClr val="lt1"/>
                </a:solidFill>
                <a:ea typeface="Arial" charset="0"/>
                <a:sym typeface="Cabin"/>
              </a:rPr>
              <a:t>queremos</a:t>
            </a:r>
            <a:r>
              <a:rPr lang="en-US" sz="34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400" dirty="0" err="1">
                <a:solidFill>
                  <a:schemeClr val="lt1"/>
                </a:solidFill>
                <a:ea typeface="Arial" charset="0"/>
                <a:sym typeface="Cabin"/>
              </a:rPr>
              <a:t>fazer</a:t>
            </a:r>
            <a:r>
              <a:rPr lang="en-US" sz="3400" dirty="0">
                <a:solidFill>
                  <a:schemeClr val="lt1"/>
                </a:solidFill>
                <a:ea typeface="Arial" charset="0"/>
                <a:sym typeface="Cabin"/>
              </a:rPr>
              <a:t> com o </a:t>
            </a:r>
            <a:r>
              <a:rPr lang="en-US" sz="3400" u="none" strike="noStrike" cap="none" dirty="0">
                <a:solidFill>
                  <a:srgbClr val="FFFF00"/>
                </a:solidFill>
                <a:ea typeface="Arial" charset="0"/>
                <a:sym typeface="Cabin"/>
              </a:rPr>
              <a:t>socket</a:t>
            </a:r>
            <a:r>
              <a:rPr lang="en-US" sz="34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?</a:t>
            </a:r>
            <a:r>
              <a:rPr lang="en-US" sz="3400" dirty="0">
                <a:solidFill>
                  <a:schemeClr val="lt1"/>
                </a:solidFill>
                <a:ea typeface="Arial" charset="0"/>
                <a:sym typeface="Cabin"/>
              </a:rPr>
              <a:t> </a:t>
            </a:r>
            <a:r>
              <a:rPr lang="en-US" sz="34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400" dirty="0">
                <a:solidFill>
                  <a:schemeClr val="lt1"/>
                </a:solidFill>
                <a:ea typeface="Arial" charset="0"/>
                <a:sym typeface="Cabin"/>
              </a:rPr>
              <a:t>Que </a:t>
            </a:r>
            <a:r>
              <a:rPr lang="en-US" sz="3400" dirty="0" err="1">
                <a:solidFill>
                  <a:schemeClr val="lt1"/>
                </a:solidFill>
                <a:ea typeface="Arial" charset="0"/>
                <a:sym typeface="Cabin"/>
              </a:rPr>
              <a:t>problema</a:t>
            </a:r>
            <a:r>
              <a:rPr lang="en-US" sz="34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400" dirty="0" err="1">
                <a:solidFill>
                  <a:schemeClr val="lt1"/>
                </a:solidFill>
                <a:ea typeface="Arial" charset="0"/>
                <a:sym typeface="Cabin"/>
              </a:rPr>
              <a:t>queremos</a:t>
            </a:r>
            <a:r>
              <a:rPr lang="en-US" sz="3400" dirty="0">
                <a:solidFill>
                  <a:schemeClr val="lt1"/>
                </a:solidFill>
                <a:ea typeface="Arial" charset="0"/>
                <a:sym typeface="Cabin"/>
              </a:rPr>
              <a:t> resolver</a:t>
            </a:r>
            <a:r>
              <a:rPr lang="en-US" sz="34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?</a:t>
            </a:r>
          </a:p>
          <a:p>
            <a:pPr marL="457200" indent="-444500">
              <a:spcAft>
                <a:spcPts val="1000"/>
              </a:spcAft>
              <a:buSzPct val="100000"/>
              <a:buFont typeface="Cabin"/>
            </a:pPr>
            <a:r>
              <a:rPr lang="en-US" sz="3400" dirty="0" err="1">
                <a:solidFill>
                  <a:schemeClr val="lt1"/>
                </a:solidFill>
                <a:ea typeface="Arial" charset="0"/>
                <a:sym typeface="Cabin"/>
              </a:rPr>
              <a:t>Aplicação</a:t>
            </a:r>
            <a:r>
              <a:rPr lang="en-US" sz="34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400" dirty="0">
                <a:solidFill>
                  <a:schemeClr val="lt1"/>
                </a:solidFill>
                <a:ea typeface="Arial" charset="0"/>
                <a:sym typeface="Cabin"/>
              </a:rPr>
              <a:t>de </a:t>
            </a:r>
            <a:r>
              <a:rPr lang="en-US" sz="3400" dirty="0" err="1">
                <a:solidFill>
                  <a:schemeClr val="lt1"/>
                </a:solidFill>
                <a:ea typeface="Arial" charset="0"/>
                <a:sym typeface="Cabin"/>
              </a:rPr>
              <a:t>Protocolos</a:t>
            </a:r>
            <a:endParaRPr lang="en-US" sz="3400" u="none" strike="noStrike" cap="none">
              <a:solidFill>
                <a:schemeClr val="lt1"/>
              </a:solidFill>
              <a:ea typeface="Arial" charset="0"/>
            </a:endParaRPr>
          </a:p>
          <a:p>
            <a:pPr marL="469900" lvl="1" indent="0">
              <a:spcAft>
                <a:spcPts val="1000"/>
              </a:spcAft>
              <a:buSzPct val="100000"/>
              <a:buNone/>
            </a:pPr>
            <a:r>
              <a:rPr lang="en-US" sz="34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-</a:t>
            </a:r>
            <a:r>
              <a:rPr lang="en-US" sz="3400" dirty="0">
                <a:solidFill>
                  <a:schemeClr val="lt1"/>
                </a:solidFill>
                <a:ea typeface="Arial" charset="0"/>
                <a:sym typeface="Cabin"/>
              </a:rPr>
              <a:t>  </a:t>
            </a:r>
            <a:r>
              <a:rPr lang="en-US" sz="3400" dirty="0" err="1">
                <a:solidFill>
                  <a:schemeClr val="lt1"/>
                </a:solidFill>
                <a:ea typeface="Arial" charset="0"/>
                <a:sym typeface="Cabin"/>
              </a:rPr>
              <a:t>Mensagens</a:t>
            </a:r>
            <a:endParaRPr lang="en-US" sz="3400" u="none" strike="noStrike" cap="none">
              <a:solidFill>
                <a:schemeClr val="lt1"/>
              </a:solidFill>
              <a:ea typeface="Arial" charset="0"/>
              <a:cs typeface="Arial" charset="0"/>
            </a:endParaRPr>
          </a:p>
          <a:p>
            <a:pPr marL="469900" lvl="1" indent="0">
              <a:spcAft>
                <a:spcPts val="1000"/>
              </a:spcAft>
              <a:buSzPct val="100000"/>
              <a:buNone/>
            </a:pPr>
            <a:r>
              <a:rPr lang="en-US" sz="34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-</a:t>
            </a:r>
            <a:r>
              <a:rPr lang="en-US" sz="3400" dirty="0">
                <a:solidFill>
                  <a:schemeClr val="lt1"/>
                </a:solidFill>
                <a:ea typeface="Arial" charset="0"/>
                <a:sym typeface="Cabin"/>
              </a:rPr>
              <a:t> </a:t>
            </a:r>
            <a:r>
              <a:rPr lang="en-US" sz="34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World Wide Web</a:t>
            </a:r>
            <a:r>
              <a:rPr lang="en-US" sz="3400" dirty="0">
                <a:solidFill>
                  <a:schemeClr val="lt1"/>
                </a:solidFill>
                <a:ea typeface="Arial" charset="0"/>
                <a:sym typeface="Cabin"/>
              </a:rPr>
              <a:t> (www)</a:t>
            </a:r>
            <a:endParaRPr lang="en-US" sz="3400" u="none" strike="noStrike" cap="none" dirty="0">
              <a:solidFill>
                <a:schemeClr val="lt1"/>
              </a:solidFill>
              <a:ea typeface="Arial" charset="0"/>
              <a:cs typeface="Arial" charset="0"/>
            </a:endParaRP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806700"/>
            <a:ext cx="6007100" cy="4698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Shape 431"/>
          <p:cNvSpPr txBox="1"/>
          <p:nvPr/>
        </p:nvSpPr>
        <p:spPr>
          <a:xfrm>
            <a:off x="9613900" y="3390900"/>
            <a:ext cx="5410200" cy="6730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7934325" y="7610950"/>
            <a:ext cx="8152200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Source: </a:t>
            </a:r>
            <a:r>
              <a:rPr lang="en-US" sz="24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r>
              <a:rPr lang="en-US" sz="24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070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xfrm>
            <a:off x="327849" y="586439"/>
            <a:ext cx="15738220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>
              <a:buClr>
                <a:srgbClr val="00FF00"/>
              </a:buClr>
              <a:buSzPct val="25000"/>
            </a:pPr>
            <a:r>
              <a:rPr lang="en-US" sz="6600" u="none" strike="noStrike" cap="none" dirty="0">
                <a:solidFill>
                  <a:srgbClr val="FFD966"/>
                </a:solidFill>
                <a:ea typeface="Arial" charset="0"/>
                <a:sym typeface="Cabin"/>
              </a:rPr>
              <a:t>HTTP - Hypertext Trans</a:t>
            </a:r>
            <a:r>
              <a:rPr lang="en-US" sz="6600" dirty="0">
                <a:solidFill>
                  <a:srgbClr val="FFD966"/>
                </a:solidFill>
                <a:ea typeface="Arial" charset="0"/>
                <a:sym typeface="Cabin"/>
              </a:rPr>
              <a:t>fer</a:t>
            </a:r>
            <a:r>
              <a:rPr lang="en-US" sz="6600" u="none" strike="noStrike" cap="none" dirty="0">
                <a:solidFill>
                  <a:srgbClr val="FFD966"/>
                </a:solidFill>
                <a:ea typeface="Arial" charset="0"/>
                <a:sym typeface="Cabin"/>
              </a:rPr>
              <a:t> Protocol</a:t>
            </a:r>
            <a:br>
              <a:rPr lang="en-US" sz="6600" dirty="0">
                <a:ea typeface="Arial" charset="0"/>
              </a:rPr>
            </a:br>
            <a:r>
              <a:rPr lang="en-US" sz="6600" dirty="0">
                <a:solidFill>
                  <a:srgbClr val="FFD966"/>
                </a:solidFill>
                <a:ea typeface="Arial" charset="0"/>
              </a:rPr>
              <a:t>(</a:t>
            </a:r>
            <a:r>
              <a:rPr lang="en-US" sz="6600" dirty="0" err="1">
                <a:solidFill>
                  <a:srgbClr val="FFD966"/>
                </a:solidFill>
                <a:ea typeface="Arial" charset="0"/>
              </a:rPr>
              <a:t>protocolo</a:t>
            </a:r>
            <a:r>
              <a:rPr lang="en-US" sz="6600" dirty="0">
                <a:solidFill>
                  <a:srgbClr val="FFD966"/>
                </a:solidFill>
                <a:ea typeface="Arial" charset="0"/>
              </a:rPr>
              <a:t> de </a:t>
            </a:r>
            <a:r>
              <a:rPr lang="en-US" sz="6600" dirty="0" err="1">
                <a:solidFill>
                  <a:srgbClr val="FFD966"/>
                </a:solidFill>
                <a:ea typeface="Arial" charset="0"/>
              </a:rPr>
              <a:t>transferencia</a:t>
            </a:r>
            <a:r>
              <a:rPr lang="en-US" sz="6600" dirty="0">
                <a:solidFill>
                  <a:srgbClr val="FFD966"/>
                </a:solidFill>
                <a:ea typeface="Arial" charset="0"/>
              </a:rPr>
              <a:t> de </a:t>
            </a:r>
            <a:r>
              <a:rPr lang="en-US" sz="6600" dirty="0" err="1">
                <a:solidFill>
                  <a:srgbClr val="FFD966"/>
                </a:solidFill>
                <a:ea typeface="Arial" charset="0"/>
              </a:rPr>
              <a:t>hypertexto</a:t>
            </a:r>
            <a:r>
              <a:rPr lang="en-US" sz="6600" dirty="0">
                <a:solidFill>
                  <a:srgbClr val="FFD966"/>
                </a:solidFill>
                <a:ea typeface="Arial" charset="0"/>
              </a:rPr>
              <a:t>)</a:t>
            </a:r>
            <a:endParaRPr lang="en-US" sz="6600" u="none" strike="noStrike" cap="none" dirty="0" err="1">
              <a:solidFill>
                <a:srgbClr val="FFD966"/>
              </a:solidFill>
              <a:ea typeface="Arial" charset="0"/>
              <a:cs typeface="Arial" charset="0"/>
            </a:endParaRP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457200" indent="-457200"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dirty="0">
                <a:solidFill>
                  <a:schemeClr val="lt1"/>
                </a:solidFill>
                <a:ea typeface="Arial" charset="0"/>
              </a:rPr>
              <a:t>O </a:t>
            </a:r>
            <a:r>
              <a:rPr lang="en-US" sz="3600" dirty="0" err="1">
                <a:solidFill>
                  <a:schemeClr val="lt1"/>
                </a:solidFill>
                <a:ea typeface="Arial" charset="0"/>
              </a:rPr>
              <a:t>Protocolo</a:t>
            </a:r>
            <a:r>
              <a:rPr lang="en-US" sz="3600" dirty="0">
                <a:solidFill>
                  <a:schemeClr val="lt1"/>
                </a:solidFill>
                <a:ea typeface="Arial" charset="0"/>
              </a:rPr>
              <a:t> da Camada de </a:t>
            </a:r>
            <a:r>
              <a:rPr lang="en-US" sz="3600" dirty="0" err="1">
                <a:solidFill>
                  <a:schemeClr val="lt1"/>
                </a:solidFill>
                <a:ea typeface="Arial" charset="0"/>
              </a:rPr>
              <a:t>Aplicação</a:t>
            </a:r>
            <a:r>
              <a:rPr lang="en-US" sz="3600" dirty="0">
                <a:solidFill>
                  <a:schemeClr val="lt1"/>
                </a:solidFill>
                <a:ea typeface="Arial" charset="0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</a:rPr>
              <a:t>dominante</a:t>
            </a:r>
            <a:r>
              <a:rPr lang="en-US" sz="3600" dirty="0">
                <a:solidFill>
                  <a:schemeClr val="lt1"/>
                </a:solidFill>
                <a:ea typeface="Arial" charset="0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</a:rPr>
              <a:t>na</a:t>
            </a:r>
            <a:r>
              <a:rPr lang="en-US" sz="3600" dirty="0">
                <a:solidFill>
                  <a:schemeClr val="lt1"/>
                </a:solidFill>
                <a:ea typeface="Arial" charset="0"/>
              </a:rPr>
              <a:t> Internet</a:t>
            </a:r>
            <a:endParaRPr lang="en-US" sz="3600" u="none" strike="noStrike" cap="none" dirty="0">
              <a:solidFill>
                <a:schemeClr val="lt1"/>
              </a:solidFill>
              <a:ea typeface="Arial" charset="0"/>
              <a:cs typeface="Arial" charset="0"/>
            </a:endParaRPr>
          </a:p>
          <a:p>
            <a:pPr marL="457200" indent="-457200">
              <a:spcAft>
                <a:spcPts val="1000"/>
              </a:spcAft>
              <a:buSzPct val="100000"/>
              <a:buFont typeface="Cabin"/>
            </a:pP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Inventado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para a Rede – para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buscar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HTML, Imagens,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Documentos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, etc.</a:t>
            </a:r>
            <a:endParaRPr lang="en-US" sz="3600" u="none" strike="noStrike" cap="none" dirty="0" err="1">
              <a:solidFill>
                <a:schemeClr val="lt1"/>
              </a:solidFill>
              <a:ea typeface="Arial" charset="0"/>
            </a:endParaRPr>
          </a:p>
          <a:p>
            <a:pPr marL="457200" indent="-457200">
              <a:spcAft>
                <a:spcPts val="1000"/>
              </a:spcAft>
              <a:buSzPct val="100000"/>
              <a:buFont typeface="Cabin"/>
            </a:pP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Extendido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para ser dados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além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de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documentos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– RSS,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serviços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de rede, etc.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Conceitos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 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Básicos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-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Criar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uma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Conexão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-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solicita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 um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documento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–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Busca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o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Documento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–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Encerra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a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Conexão</a:t>
            </a:r>
            <a:endParaRPr lang="en-US" sz="3600" u="none" strike="noStrike" cap="none" dirty="0" err="1">
              <a:solidFill>
                <a:schemeClr val="lt1"/>
              </a:solidFill>
              <a:ea typeface="Arial" charset="0"/>
            </a:endParaRPr>
          </a:p>
        </p:txBody>
      </p:sp>
      <p:sp>
        <p:nvSpPr>
          <p:cNvPr id="439" name="Shape 439"/>
          <p:cNvSpPr txBox="1"/>
          <p:nvPr/>
        </p:nvSpPr>
        <p:spPr>
          <a:xfrm>
            <a:off x="4773597" y="7473950"/>
            <a:ext cx="73689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http://en.wikipedia.org/wiki/Http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2296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4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body" idx="4294967295"/>
          </p:nvPr>
        </p:nvSpPr>
        <p:spPr>
          <a:xfrm>
            <a:off x="1155800" y="2539899"/>
            <a:ext cx="13931900" cy="4021077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indent="0" algn="l"/>
            <a:r>
              <a:rPr lang="en-US" sz="4700" dirty="0">
                <a:solidFill>
                  <a:schemeClr val="lt1"/>
                </a:solidFill>
                <a:ea typeface="Arial" charset="0"/>
                <a:sym typeface="Cabin"/>
              </a:rPr>
              <a:t>O </a:t>
            </a:r>
            <a:r>
              <a:rPr lang="en-US" sz="4700" u="none" strike="noStrike" cap="none" dirty="0" err="1">
                <a:solidFill>
                  <a:srgbClr val="FFD966"/>
                </a:solidFill>
                <a:ea typeface="Arial" charset="0"/>
                <a:sym typeface="Cabin"/>
              </a:rPr>
              <a:t>H</a:t>
            </a:r>
            <a:r>
              <a:rPr lang="en-US" sz="4700" u="none" strike="noStrike" cap="none" dirty="0" err="1">
                <a:solidFill>
                  <a:schemeClr val="lt1"/>
                </a:solidFill>
                <a:ea typeface="Arial" charset="0"/>
                <a:sym typeface="Cabin"/>
              </a:rPr>
              <a:t>yper</a:t>
            </a:r>
            <a:r>
              <a:rPr lang="en-US" sz="4700" u="none" strike="noStrike" cap="none" dirty="0" err="1">
                <a:solidFill>
                  <a:srgbClr val="FFD966"/>
                </a:solidFill>
                <a:ea typeface="Arial" charset="0"/>
                <a:sym typeface="Cabin"/>
              </a:rPr>
              <a:t>T</a:t>
            </a:r>
            <a:r>
              <a:rPr lang="en-US" sz="4700" u="none" strike="noStrike" cap="none" dirty="0" err="1">
                <a:solidFill>
                  <a:schemeClr val="lt1"/>
                </a:solidFill>
                <a:ea typeface="Arial" charset="0"/>
                <a:sym typeface="Cabin"/>
              </a:rPr>
              <a:t>ext</a:t>
            </a:r>
            <a:r>
              <a:rPr lang="en-US" sz="4700" u="none" strike="noStrike" cap="none" dirty="0">
                <a:solidFill>
                  <a:srgbClr val="00FF00"/>
                </a:solidFill>
                <a:ea typeface="Arial" charset="0"/>
                <a:sym typeface="Cabin"/>
              </a:rPr>
              <a:t> </a:t>
            </a:r>
            <a:r>
              <a:rPr lang="en-US" sz="4700" u="none" strike="noStrike" cap="none" dirty="0">
                <a:solidFill>
                  <a:srgbClr val="FFD966"/>
                </a:solidFill>
                <a:ea typeface="Arial" charset="0"/>
                <a:sym typeface="Cabin"/>
              </a:rPr>
              <a:t>T</a:t>
            </a:r>
            <a:r>
              <a:rPr lang="en-US" sz="47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rans</a:t>
            </a:r>
            <a:r>
              <a:rPr lang="en-US" sz="4700" dirty="0">
                <a:solidFill>
                  <a:schemeClr val="lt1"/>
                </a:solidFill>
                <a:ea typeface="Arial" charset="0"/>
                <a:sym typeface="Cabin"/>
              </a:rPr>
              <a:t>fer</a:t>
            </a:r>
            <a:r>
              <a:rPr lang="en-US" sz="47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4700" u="none" strike="noStrike" cap="none" dirty="0">
                <a:solidFill>
                  <a:srgbClr val="FFD966"/>
                </a:solidFill>
                <a:ea typeface="Arial" charset="0"/>
                <a:sym typeface="Cabin"/>
              </a:rPr>
              <a:t>P</a:t>
            </a:r>
            <a:r>
              <a:rPr lang="en-US" sz="47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rotocol </a:t>
            </a:r>
            <a:r>
              <a:rPr lang="en-US" sz="4700" dirty="0">
                <a:solidFill>
                  <a:schemeClr val="lt1"/>
                </a:solidFill>
                <a:ea typeface="Arial" charset="0"/>
                <a:sym typeface="Cabin"/>
              </a:rPr>
              <a:t>é um conjunto de </a:t>
            </a:r>
            <a:r>
              <a:rPr lang="en-US" sz="4700" dirty="0" err="1">
                <a:solidFill>
                  <a:schemeClr val="lt1"/>
                </a:solidFill>
                <a:ea typeface="Arial" charset="0"/>
                <a:sym typeface="Cabin"/>
              </a:rPr>
              <a:t>regras</a:t>
            </a:r>
            <a:r>
              <a:rPr lang="en-US" sz="4700" dirty="0">
                <a:solidFill>
                  <a:schemeClr val="lt1"/>
                </a:solidFill>
                <a:ea typeface="Arial" charset="0"/>
                <a:sym typeface="Cabin"/>
              </a:rPr>
              <a:t> que </a:t>
            </a:r>
            <a:r>
              <a:rPr lang="en-US" sz="4700" dirty="0" err="1">
                <a:solidFill>
                  <a:schemeClr val="lt1"/>
                </a:solidFill>
                <a:ea typeface="Arial" charset="0"/>
                <a:sym typeface="Cabin"/>
              </a:rPr>
              <a:t>permitem</a:t>
            </a:r>
            <a:r>
              <a:rPr lang="en-US" sz="4700" dirty="0">
                <a:solidFill>
                  <a:schemeClr val="lt1"/>
                </a:solidFill>
                <a:ea typeface="Arial" charset="0"/>
                <a:sym typeface="Cabin"/>
              </a:rPr>
              <a:t> </a:t>
            </a:r>
            <a:r>
              <a:rPr lang="en-US" sz="4700" dirty="0" err="1">
                <a:solidFill>
                  <a:schemeClr val="lt1"/>
                </a:solidFill>
                <a:ea typeface="Arial" charset="0"/>
                <a:sym typeface="Cabin"/>
              </a:rPr>
              <a:t>navegadores</a:t>
            </a:r>
            <a:r>
              <a:rPr lang="en-US" sz="4700" dirty="0">
                <a:solidFill>
                  <a:schemeClr val="lt1"/>
                </a:solidFill>
                <a:ea typeface="Arial" charset="0"/>
                <a:sym typeface="Cabin"/>
              </a:rPr>
              <a:t> a </a:t>
            </a:r>
            <a:r>
              <a:rPr lang="en-US" sz="4700" dirty="0" err="1">
                <a:solidFill>
                  <a:schemeClr val="lt1"/>
                </a:solidFill>
                <a:ea typeface="Arial" charset="0"/>
                <a:sym typeface="Cabin"/>
              </a:rPr>
              <a:t>buscar</a:t>
            </a:r>
            <a:r>
              <a:rPr lang="en-US" sz="47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4700" dirty="0" err="1">
                <a:solidFill>
                  <a:schemeClr val="lt1"/>
                </a:solidFill>
                <a:ea typeface="Arial" charset="0"/>
                <a:sym typeface="Cabin"/>
              </a:rPr>
              <a:t>documentos</a:t>
            </a:r>
            <a:r>
              <a:rPr lang="en-US" sz="4700" dirty="0">
                <a:solidFill>
                  <a:schemeClr val="lt1"/>
                </a:solidFill>
                <a:ea typeface="Arial" charset="0"/>
                <a:sym typeface="Cabin"/>
              </a:rPr>
              <a:t> de </a:t>
            </a:r>
            <a:r>
              <a:rPr lang="en-US" sz="4700" dirty="0" err="1">
                <a:solidFill>
                  <a:schemeClr val="lt1"/>
                </a:solidFill>
                <a:ea typeface="Arial" charset="0"/>
                <a:sym typeface="Cabin"/>
              </a:rPr>
              <a:t>servidores</a:t>
            </a:r>
            <a:r>
              <a:rPr lang="en-US" sz="4700" dirty="0">
                <a:solidFill>
                  <a:schemeClr val="lt1"/>
                </a:solidFill>
                <a:ea typeface="Arial" charset="0"/>
                <a:sym typeface="Cabin"/>
              </a:rPr>
              <a:t> pela Internet.</a:t>
            </a:r>
            <a:endParaRPr lang="en-US" sz="4700" u="none" strike="noStrike" cap="none" dirty="0" err="1">
              <a:solidFill>
                <a:schemeClr val="lt1"/>
              </a:solidFill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743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1987654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>
              <a:buClr>
                <a:srgbClr val="FFFF00"/>
              </a:buClr>
              <a:buSzPct val="25000"/>
            </a:pPr>
            <a:r>
              <a:rPr lang="en-US" sz="7400" dirty="0">
                <a:solidFill>
                  <a:srgbClr val="FFD966"/>
                </a:solidFill>
                <a:ea typeface="Arial" charset="0"/>
                <a:sym typeface="Cabin"/>
              </a:rPr>
              <a:t>O que</a:t>
            </a:r>
            <a:r>
              <a:rPr lang="en-US" sz="7400" u="none" strike="noStrike" cap="none" dirty="0">
                <a:solidFill>
                  <a:srgbClr val="FFD966"/>
                </a:solidFill>
                <a:ea typeface="Arial" charset="0"/>
                <a:sym typeface="Cabin"/>
              </a:rPr>
              <a:t> </a:t>
            </a:r>
            <a:r>
              <a:rPr lang="en-US" sz="7400" dirty="0">
                <a:solidFill>
                  <a:srgbClr val="FFD966"/>
                </a:solidFill>
                <a:ea typeface="Arial" charset="0"/>
                <a:sym typeface="Cabin"/>
              </a:rPr>
              <a:t>é um</a:t>
            </a:r>
            <a:r>
              <a:rPr lang="en-US" sz="7400" u="none" strike="noStrike" cap="none" dirty="0">
                <a:solidFill>
                  <a:srgbClr val="FFD966"/>
                </a:solidFill>
                <a:ea typeface="Arial" charset="0"/>
                <a:sym typeface="Cabin"/>
              </a:rPr>
              <a:t> </a:t>
            </a:r>
            <a:r>
              <a:rPr lang="en-US" sz="7400" dirty="0" err="1">
                <a:solidFill>
                  <a:srgbClr val="FFD966"/>
                </a:solidFill>
                <a:ea typeface="Arial" charset="0"/>
                <a:sym typeface="Cabin"/>
              </a:rPr>
              <a:t>Protocolo</a:t>
            </a:r>
            <a:r>
              <a:rPr lang="en-US" sz="7400" u="none" strike="noStrike" cap="none" dirty="0">
                <a:solidFill>
                  <a:srgbClr val="FFD966"/>
                </a:solidFill>
                <a:ea typeface="Arial" charset="0"/>
                <a:sym typeface="Cabin"/>
              </a:rPr>
              <a:t>?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9550400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indent="-444500"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400" dirty="0">
                <a:solidFill>
                  <a:schemeClr val="lt1"/>
                </a:solidFill>
              </a:rPr>
              <a:t>Um conjunto de </a:t>
            </a:r>
            <a:r>
              <a:rPr lang="en-US" sz="3400" dirty="0" err="1">
                <a:solidFill>
                  <a:schemeClr val="lt1"/>
                </a:solidFill>
              </a:rPr>
              <a:t>regras</a:t>
            </a:r>
            <a:r>
              <a:rPr lang="en-US" sz="3400" dirty="0">
                <a:solidFill>
                  <a:schemeClr val="lt1"/>
                </a:solidFill>
              </a:rPr>
              <a:t> que ambas </a:t>
            </a:r>
            <a:r>
              <a:rPr lang="en-US" sz="3400" dirty="0" err="1">
                <a:solidFill>
                  <a:schemeClr val="lt1"/>
                </a:solidFill>
              </a:rPr>
              <a:t>partes</a:t>
            </a:r>
            <a:r>
              <a:rPr lang="en-US" sz="3400" dirty="0">
                <a:solidFill>
                  <a:schemeClr val="lt1"/>
                </a:solidFill>
              </a:rPr>
              <a:t> </a:t>
            </a:r>
            <a:r>
              <a:rPr lang="en-US" sz="3400" dirty="0" err="1">
                <a:solidFill>
                  <a:schemeClr val="lt1"/>
                </a:solidFill>
              </a:rPr>
              <a:t>seguem</a:t>
            </a:r>
            <a:r>
              <a:rPr lang="en-US" sz="3400" dirty="0">
                <a:solidFill>
                  <a:schemeClr val="lt1"/>
                </a:solidFill>
              </a:rPr>
              <a:t> para que </a:t>
            </a:r>
            <a:r>
              <a:rPr lang="en-US" sz="3400" dirty="0" err="1">
                <a:solidFill>
                  <a:schemeClr val="lt1"/>
                </a:solidFill>
              </a:rPr>
              <a:t>seu</a:t>
            </a:r>
            <a:r>
              <a:rPr lang="en-US" sz="3400" dirty="0">
                <a:solidFill>
                  <a:schemeClr val="lt1"/>
                </a:solidFill>
              </a:rPr>
              <a:t> </a:t>
            </a:r>
            <a:r>
              <a:rPr lang="en-US" sz="3400" dirty="0" err="1">
                <a:solidFill>
                  <a:schemeClr val="lt1"/>
                </a:solidFill>
              </a:rPr>
              <a:t>comportamento</a:t>
            </a:r>
            <a:r>
              <a:rPr lang="en-US" sz="3400" dirty="0">
                <a:solidFill>
                  <a:schemeClr val="lt1"/>
                </a:solidFill>
              </a:rPr>
              <a:t> </a:t>
            </a:r>
            <a:r>
              <a:rPr lang="en-US" sz="3400" dirty="0" err="1">
                <a:solidFill>
                  <a:schemeClr val="lt1"/>
                </a:solidFill>
              </a:rPr>
              <a:t>possa</a:t>
            </a:r>
            <a:r>
              <a:rPr lang="en-US" sz="3400" dirty="0">
                <a:solidFill>
                  <a:schemeClr val="lt1"/>
                </a:solidFill>
              </a:rPr>
              <a:t> ser </a:t>
            </a:r>
            <a:r>
              <a:rPr lang="en-US" sz="3400" dirty="0" err="1">
                <a:solidFill>
                  <a:schemeClr val="lt1"/>
                </a:solidFill>
              </a:rPr>
              <a:t>previsto</a:t>
            </a:r>
            <a:endParaRPr lang="en-US" sz="3400">
              <a:solidFill>
                <a:schemeClr val="lt1"/>
              </a:solidFill>
            </a:endParaRPr>
          </a:p>
          <a:p>
            <a:pPr marL="457200" indent="-444500">
              <a:spcAft>
                <a:spcPts val="1000"/>
              </a:spcAft>
              <a:buSzPct val="100000"/>
              <a:buFont typeface="Cabin"/>
            </a:pPr>
            <a:r>
              <a:rPr lang="en-US" sz="3400" dirty="0">
                <a:solidFill>
                  <a:schemeClr val="lt1"/>
                </a:solidFill>
                <a:ea typeface="Arial" charset="0"/>
              </a:rPr>
              <a:t>E </a:t>
            </a:r>
            <a:r>
              <a:rPr lang="en-US" sz="3400" dirty="0" err="1">
                <a:solidFill>
                  <a:schemeClr val="lt1"/>
                </a:solidFill>
                <a:ea typeface="Arial" charset="0"/>
              </a:rPr>
              <a:t>não</a:t>
            </a:r>
            <a:r>
              <a:rPr lang="en-US" sz="3400" dirty="0">
                <a:solidFill>
                  <a:schemeClr val="lt1"/>
                </a:solidFill>
                <a:ea typeface="Arial" charset="0"/>
              </a:rPr>
              <a:t> </a:t>
            </a:r>
            <a:r>
              <a:rPr lang="en-US" sz="3400" dirty="0" err="1">
                <a:solidFill>
                  <a:schemeClr val="lt1"/>
                </a:solidFill>
                <a:ea typeface="Arial" charset="0"/>
              </a:rPr>
              <a:t>esbarrar</a:t>
            </a:r>
            <a:r>
              <a:rPr lang="en-US" sz="3400" dirty="0">
                <a:solidFill>
                  <a:schemeClr val="lt1"/>
                </a:solidFill>
                <a:ea typeface="Arial" charset="0"/>
              </a:rPr>
              <a:t> um no outro</a:t>
            </a:r>
            <a:endParaRPr lang="en-US" sz="3400" u="none" strike="noStrike" cap="none" dirty="0">
              <a:solidFill>
                <a:schemeClr val="lt1"/>
              </a:solidFill>
              <a:ea typeface="Arial" charset="0"/>
              <a:cs typeface="Arial" charset="0"/>
            </a:endParaRPr>
          </a:p>
          <a:p>
            <a:pPr marL="927100" lvl="1" indent="-457200">
              <a:spcAft>
                <a:spcPts val="1000"/>
              </a:spcAft>
              <a:buSzPct val="100000"/>
              <a:buFontTx/>
              <a:buChar char="-"/>
            </a:pPr>
            <a:r>
              <a:rPr lang="en-US" sz="3400" dirty="0" err="1">
                <a:solidFill>
                  <a:schemeClr val="lt1"/>
                </a:solidFill>
                <a:ea typeface="Arial" charset="0"/>
              </a:rPr>
              <a:t>Em</a:t>
            </a:r>
            <a:r>
              <a:rPr lang="en-US" sz="3400" dirty="0">
                <a:solidFill>
                  <a:schemeClr val="lt1"/>
                </a:solidFill>
                <a:ea typeface="Arial" charset="0"/>
              </a:rPr>
              <a:t> vias de </a:t>
            </a:r>
            <a:r>
              <a:rPr lang="en-US" sz="3400" dirty="0" err="1">
                <a:solidFill>
                  <a:schemeClr val="lt1"/>
                </a:solidFill>
                <a:ea typeface="Arial" charset="0"/>
              </a:rPr>
              <a:t>duas</a:t>
            </a:r>
            <a:r>
              <a:rPr lang="en-US" sz="3400" dirty="0">
                <a:solidFill>
                  <a:schemeClr val="lt1"/>
                </a:solidFill>
                <a:ea typeface="Arial" charset="0"/>
              </a:rPr>
              <a:t> </a:t>
            </a:r>
            <a:r>
              <a:rPr lang="en-US" sz="3400" dirty="0" err="1">
                <a:solidFill>
                  <a:schemeClr val="lt1"/>
                </a:solidFill>
                <a:ea typeface="Arial" charset="0"/>
              </a:rPr>
              <a:t>mãos</a:t>
            </a:r>
            <a:r>
              <a:rPr lang="en-US" sz="3400" dirty="0">
                <a:solidFill>
                  <a:schemeClr val="lt1"/>
                </a:solidFill>
                <a:ea typeface="Arial" charset="0"/>
              </a:rPr>
              <a:t> </a:t>
            </a:r>
            <a:r>
              <a:rPr lang="en-US" sz="3400" dirty="0" err="1">
                <a:solidFill>
                  <a:schemeClr val="lt1"/>
                </a:solidFill>
                <a:ea typeface="Arial" charset="0"/>
              </a:rPr>
              <a:t>nos</a:t>
            </a:r>
            <a:r>
              <a:rPr lang="en-US" sz="3400" dirty="0">
                <a:solidFill>
                  <a:schemeClr val="lt1"/>
                </a:solidFill>
                <a:ea typeface="Arial" charset="0"/>
              </a:rPr>
              <a:t> EUA, </a:t>
            </a:r>
            <a:r>
              <a:rPr lang="en-US" sz="3400" dirty="0" err="1">
                <a:solidFill>
                  <a:schemeClr val="lt1"/>
                </a:solidFill>
                <a:ea typeface="Arial" charset="0"/>
              </a:rPr>
              <a:t>dirija</a:t>
            </a:r>
            <a:r>
              <a:rPr lang="en-US" sz="3400" dirty="0">
                <a:solidFill>
                  <a:schemeClr val="lt1"/>
                </a:solidFill>
                <a:ea typeface="Arial" charset="0"/>
              </a:rPr>
              <a:t> do </a:t>
            </a:r>
            <a:r>
              <a:rPr lang="en-US" sz="3400" dirty="0" err="1">
                <a:solidFill>
                  <a:schemeClr val="lt1"/>
                </a:solidFill>
                <a:ea typeface="Arial" charset="0"/>
              </a:rPr>
              <a:t>lado</a:t>
            </a:r>
            <a:r>
              <a:rPr lang="en-US" sz="3400" dirty="0">
                <a:solidFill>
                  <a:schemeClr val="lt1"/>
                </a:solidFill>
                <a:ea typeface="Arial" charset="0"/>
              </a:rPr>
              <a:t> </a:t>
            </a:r>
            <a:r>
              <a:rPr lang="en-US" sz="3400" dirty="0" err="1">
                <a:solidFill>
                  <a:schemeClr val="lt1"/>
                </a:solidFill>
                <a:ea typeface="Arial" charset="0"/>
              </a:rPr>
              <a:t>esquerdo</a:t>
            </a:r>
            <a:r>
              <a:rPr lang="en-US" sz="3400" dirty="0">
                <a:solidFill>
                  <a:schemeClr val="lt1"/>
                </a:solidFill>
                <a:ea typeface="Arial" charset="0"/>
              </a:rPr>
              <a:t> da </a:t>
            </a:r>
            <a:r>
              <a:rPr lang="en-US" sz="3400" dirty="0" err="1">
                <a:solidFill>
                  <a:schemeClr val="lt1"/>
                </a:solidFill>
                <a:ea typeface="Arial" charset="0"/>
              </a:rPr>
              <a:t>estrada</a:t>
            </a:r>
            <a:endParaRPr lang="en-US" sz="3400" u="none" strike="noStrike" cap="none" dirty="0" err="1">
              <a:solidFill>
                <a:schemeClr val="lt1"/>
              </a:solidFill>
              <a:ea typeface="Arial" charset="0"/>
            </a:endParaRPr>
          </a:p>
          <a:p>
            <a:pPr marL="927100" lvl="1" indent="-457200">
              <a:spcAft>
                <a:spcPts val="1000"/>
              </a:spcAft>
              <a:buSzPct val="100000"/>
              <a:buFontTx/>
              <a:buChar char="-"/>
            </a:pPr>
            <a:r>
              <a:rPr lang="en-US" sz="3400" dirty="0" err="1">
                <a:solidFill>
                  <a:schemeClr val="lt1"/>
                </a:solidFill>
                <a:ea typeface="Arial" charset="0"/>
              </a:rPr>
              <a:t>Em</a:t>
            </a:r>
            <a:r>
              <a:rPr lang="en-US" sz="3400" dirty="0">
                <a:solidFill>
                  <a:schemeClr val="lt1"/>
                </a:solidFill>
                <a:ea typeface="Arial" charset="0"/>
              </a:rPr>
              <a:t> vias de </a:t>
            </a:r>
            <a:r>
              <a:rPr lang="en-US" sz="3400" dirty="0" err="1">
                <a:solidFill>
                  <a:schemeClr val="lt1"/>
                </a:solidFill>
                <a:ea typeface="Arial" charset="0"/>
              </a:rPr>
              <a:t>duas</a:t>
            </a:r>
            <a:r>
              <a:rPr lang="en-US" sz="3400" dirty="0">
                <a:solidFill>
                  <a:schemeClr val="lt1"/>
                </a:solidFill>
                <a:ea typeface="Arial" charset="0"/>
              </a:rPr>
              <a:t> </a:t>
            </a:r>
            <a:r>
              <a:rPr lang="en-US" sz="3400" dirty="0" err="1">
                <a:solidFill>
                  <a:schemeClr val="lt1"/>
                </a:solidFill>
                <a:ea typeface="Arial" charset="0"/>
              </a:rPr>
              <a:t>mãos</a:t>
            </a:r>
            <a:r>
              <a:rPr lang="en-US" sz="3400" dirty="0">
                <a:solidFill>
                  <a:schemeClr val="lt1"/>
                </a:solidFill>
                <a:ea typeface="Arial" charset="0"/>
              </a:rPr>
              <a:t> no Reino </a:t>
            </a:r>
            <a:r>
              <a:rPr lang="en-US" sz="3400" dirty="0" err="1">
                <a:solidFill>
                  <a:schemeClr val="lt1"/>
                </a:solidFill>
                <a:ea typeface="Arial" charset="0"/>
              </a:rPr>
              <a:t>Unido</a:t>
            </a:r>
            <a:r>
              <a:rPr lang="en-US" sz="3400" dirty="0">
                <a:solidFill>
                  <a:schemeClr val="lt1"/>
                </a:solidFill>
                <a:ea typeface="Arial" charset="0"/>
              </a:rPr>
              <a:t>, </a:t>
            </a:r>
            <a:r>
              <a:rPr lang="en-US" sz="3400" dirty="0" err="1">
                <a:solidFill>
                  <a:schemeClr val="lt1"/>
                </a:solidFill>
                <a:ea typeface="Arial" charset="0"/>
              </a:rPr>
              <a:t>dirija</a:t>
            </a:r>
            <a:r>
              <a:rPr lang="en-US" sz="3400" dirty="0">
                <a:solidFill>
                  <a:schemeClr val="lt1"/>
                </a:solidFill>
                <a:ea typeface="Arial" charset="0"/>
              </a:rPr>
              <a:t> do </a:t>
            </a:r>
            <a:r>
              <a:rPr lang="en-US" sz="3400" dirty="0" err="1">
                <a:solidFill>
                  <a:schemeClr val="lt1"/>
                </a:solidFill>
                <a:ea typeface="Arial" charset="0"/>
              </a:rPr>
              <a:t>lado</a:t>
            </a:r>
            <a:r>
              <a:rPr lang="en-US" sz="3400" dirty="0">
                <a:solidFill>
                  <a:schemeClr val="lt1"/>
                </a:solidFill>
                <a:ea typeface="Arial" charset="0"/>
              </a:rPr>
              <a:t> </a:t>
            </a:r>
            <a:r>
              <a:rPr lang="en-US" sz="3400" dirty="0" err="1">
                <a:solidFill>
                  <a:schemeClr val="lt1"/>
                </a:solidFill>
                <a:ea typeface="Arial" charset="0"/>
              </a:rPr>
              <a:t>direito</a:t>
            </a:r>
            <a:r>
              <a:rPr lang="en-US" sz="3400" dirty="0">
                <a:solidFill>
                  <a:schemeClr val="lt1"/>
                </a:solidFill>
                <a:ea typeface="Arial" charset="0"/>
              </a:rPr>
              <a:t> da </a:t>
            </a:r>
            <a:r>
              <a:rPr lang="en-US" sz="3400" dirty="0" err="1">
                <a:solidFill>
                  <a:schemeClr val="lt1"/>
                </a:solidFill>
                <a:ea typeface="Arial" charset="0"/>
              </a:rPr>
              <a:t>estrada</a:t>
            </a:r>
            <a:endParaRPr lang="en-US" sz="3400" u="none" strike="noStrike" cap="none" dirty="0" err="1">
              <a:solidFill>
                <a:schemeClr val="lt1"/>
              </a:solidFill>
              <a:ea typeface="Arial" charset="0"/>
              <a:cs typeface="Arial" charset="0"/>
            </a:endParaRP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17311" y="2413000"/>
            <a:ext cx="4065586" cy="255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12550" y="5549900"/>
            <a:ext cx="4070350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3178175" y="1879600"/>
            <a:ext cx="9167700" cy="647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600" b="0" i="0" u="none" strike="noStrike" cap="none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http://</a:t>
            </a:r>
            <a:r>
              <a:rPr lang="en-US" sz="3600" b="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600" b="0" i="0" u="none" strike="noStrike" cap="none">
                <a:solidFill>
                  <a:srgbClr val="FF7F00"/>
                </a:solidFill>
                <a:latin typeface="Courier"/>
                <a:ea typeface="Courier New"/>
                <a:cs typeface="Courier"/>
                <a:sym typeface="Courier New"/>
              </a:rPr>
              <a:t>/page1.htm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2847045" y="2895600"/>
            <a:ext cx="1966892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600" dirty="0" err="1">
                <a:solidFill>
                  <a:srgbClr val="00FF00"/>
                </a:solidFill>
                <a:ea typeface="Arial" charset="0"/>
                <a:sym typeface="Cabin"/>
              </a:rPr>
              <a:t>protocolo</a:t>
            </a:r>
            <a:endParaRPr lang="en-US" sz="3600" u="none" strike="noStrike" cap="none" dirty="0" err="1">
              <a:solidFill>
                <a:srgbClr val="00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461" name="Shape 461"/>
          <p:cNvSpPr txBox="1"/>
          <p:nvPr/>
        </p:nvSpPr>
        <p:spPr>
          <a:xfrm>
            <a:off x="6805611" y="2895600"/>
            <a:ext cx="92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host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9825800" y="2895600"/>
            <a:ext cx="241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600" dirty="0" err="1">
                <a:solidFill>
                  <a:srgbClr val="FF7F00"/>
                </a:solidFill>
                <a:ea typeface="Arial" charset="0"/>
                <a:sym typeface="Cabin"/>
              </a:rPr>
              <a:t>documento</a:t>
            </a:r>
            <a:endParaRPr lang="en-US" sz="3600" u="none" strike="noStrike" cap="none" dirty="0" err="1">
              <a:solidFill>
                <a:srgbClr val="FF7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8618" y="4194074"/>
            <a:ext cx="3736182" cy="34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11995150" y="6191250"/>
            <a:ext cx="3244850" cy="1143000"/>
          </a:xfrm>
          <a:prstGeom prst="rect">
            <a:avLst/>
          </a:prstGeom>
          <a:solidFill>
            <a:srgbClr val="000000">
              <a:alpha val="52549"/>
            </a:srgb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Robert Cailliau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CERN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1465598" y="5835650"/>
            <a:ext cx="9559500" cy="609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5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http://www.youtube.com/watch?v=x2GylLq59rI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659712" y="6813348"/>
            <a:ext cx="22160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1:17 - 2:19 </a:t>
            </a:r>
          </a:p>
        </p:txBody>
      </p:sp>
    </p:spTree>
    <p:extLst>
      <p:ext uri="{BB962C8B-B14F-4D97-AF65-F5344CB8AC3E}">
        <p14:creationId xmlns:p14="http://schemas.microsoft.com/office/powerpoint/2010/main" val="162610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7400" dirty="0" err="1">
                <a:solidFill>
                  <a:srgbClr val="FFD966"/>
                </a:solidFill>
              </a:rPr>
              <a:t>Obtendo</a:t>
            </a:r>
            <a:r>
              <a:rPr lang="en-US" sz="7400" dirty="0">
                <a:solidFill>
                  <a:srgbClr val="FFD966"/>
                </a:solidFill>
              </a:rPr>
              <a:t> Dados Do </a:t>
            </a:r>
            <a:r>
              <a:rPr lang="en-US" sz="7400" dirty="0" err="1">
                <a:solidFill>
                  <a:srgbClr val="FFD966"/>
                </a:solidFill>
              </a:rPr>
              <a:t>Servidor</a:t>
            </a:r>
            <a:endParaRPr lang="en-US" sz="7401" dirty="0" err="1">
              <a:solidFill>
                <a:srgbClr val="FFD966"/>
              </a:solidFill>
            </a:endParaRPr>
          </a:p>
        </p:txBody>
      </p:sp>
      <p:sp>
        <p:nvSpPr>
          <p:cNvPr id="43010" name="Rectangle 2"/>
          <p:cNvSpPr>
            <a:spLocks noGrp="1" noChangeArrowheads="1"/>
          </p:cNvSpPr>
          <p:nvPr>
            <p:ph idx="1"/>
          </p:nvPr>
        </p:nvSpPr>
        <p:spPr>
          <a:xfrm>
            <a:off x="1155700" y="3174666"/>
            <a:ext cx="13932000" cy="4194407"/>
          </a:xfrm>
        </p:spPr>
        <p:txBody>
          <a:bodyPr/>
          <a:lstStyle/>
          <a:p>
            <a:pPr marL="749300">
              <a:defRPr/>
            </a:pPr>
            <a:r>
              <a:rPr lang="en-US" altLang="en-US" sz="3400" dirty="0" err="1"/>
              <a:t>Cada</a:t>
            </a:r>
            <a:r>
              <a:rPr lang="en-US" altLang="en-US" sz="3400" dirty="0"/>
              <a:t> </a:t>
            </a:r>
            <a:r>
              <a:rPr lang="en-US" altLang="en-US" sz="3400" dirty="0" err="1"/>
              <a:t>vez</a:t>
            </a:r>
            <a:r>
              <a:rPr lang="en-US" altLang="en-US" sz="3400" dirty="0"/>
              <a:t> que o </a:t>
            </a:r>
            <a:r>
              <a:rPr lang="en-US" altLang="en-US" sz="3400" dirty="0" err="1"/>
              <a:t>usuário</a:t>
            </a:r>
            <a:r>
              <a:rPr lang="en-US" altLang="en-US" sz="3400" dirty="0"/>
              <a:t> </a:t>
            </a:r>
            <a:r>
              <a:rPr lang="en-US" altLang="en-US" sz="3400" dirty="0" err="1"/>
              <a:t>clica</a:t>
            </a:r>
            <a:r>
              <a:rPr lang="en-US" altLang="en-US" sz="3400" dirty="0"/>
              <a:t> </a:t>
            </a:r>
            <a:r>
              <a:rPr lang="en-US" altLang="en-US" sz="3400" dirty="0" err="1"/>
              <a:t>numa</a:t>
            </a:r>
            <a:r>
              <a:rPr lang="en-US" altLang="en-US" sz="3400" dirty="0"/>
              <a:t> tag </a:t>
            </a:r>
            <a:r>
              <a:rPr lang="en-US" altLang="en-US" sz="3400" dirty="0" err="1"/>
              <a:t>âncora</a:t>
            </a:r>
            <a:r>
              <a:rPr lang="en-US" altLang="en-US" sz="3400" dirty="0"/>
              <a:t> com </a:t>
            </a:r>
            <a:r>
              <a:rPr lang="en-US" altLang="en-US" sz="3400" dirty="0" err="1"/>
              <a:t>uma</a:t>
            </a:r>
            <a:r>
              <a:rPr lang="en-US" altLang="en-US" sz="3400" dirty="0"/>
              <a:t> </a:t>
            </a:r>
            <a:r>
              <a:rPr lang="en-US" altLang="en-US" sz="3400" dirty="0" err="1"/>
              <a:t>href</a:t>
            </a:r>
            <a:r>
              <a:rPr lang="en-US" altLang="en-US" sz="3400" dirty="0"/>
              <a:t> = valor para mudar para </a:t>
            </a:r>
            <a:r>
              <a:rPr lang="en-US" altLang="en-US" sz="3400" dirty="0" err="1"/>
              <a:t>uma</a:t>
            </a:r>
            <a:r>
              <a:rPr lang="en-US" altLang="en-US" sz="3400" dirty="0"/>
              <a:t> nova </a:t>
            </a:r>
            <a:r>
              <a:rPr lang="en-US" altLang="en-US" sz="3400" dirty="0" err="1"/>
              <a:t>página</a:t>
            </a:r>
            <a:r>
              <a:rPr lang="en-US" altLang="en-US" sz="3400" dirty="0"/>
              <a:t>, o </a:t>
            </a:r>
            <a:r>
              <a:rPr lang="en-US" altLang="en-US" sz="3400" dirty="0" err="1"/>
              <a:t>navegador</a:t>
            </a:r>
            <a:r>
              <a:rPr lang="en-US" altLang="en-US" sz="3400" dirty="0"/>
              <a:t> </a:t>
            </a:r>
            <a:r>
              <a:rPr lang="en-US" altLang="en-US" sz="3400" dirty="0" err="1"/>
              <a:t>cria</a:t>
            </a:r>
            <a:r>
              <a:rPr lang="en-US" altLang="en-US" sz="3400" dirty="0"/>
              <a:t> </a:t>
            </a:r>
            <a:r>
              <a:rPr lang="en-US" altLang="en-US" sz="3400" dirty="0" err="1"/>
              <a:t>uma</a:t>
            </a:r>
            <a:r>
              <a:rPr lang="en-US" altLang="en-US" sz="3400" dirty="0"/>
              <a:t> </a:t>
            </a:r>
            <a:r>
              <a:rPr lang="en-US" altLang="en-US" sz="3400" dirty="0" err="1"/>
              <a:t>conexão</a:t>
            </a:r>
            <a:r>
              <a:rPr lang="en-US" altLang="en-US" sz="3400" dirty="0"/>
              <a:t> com o </a:t>
            </a:r>
            <a:r>
              <a:rPr lang="en-US" altLang="en-US" sz="3400" dirty="0" err="1"/>
              <a:t>servidor</a:t>
            </a:r>
            <a:r>
              <a:rPr lang="en-US" altLang="en-US" sz="3400" dirty="0"/>
              <a:t> da rede e </a:t>
            </a:r>
            <a:r>
              <a:rPr lang="en-US" altLang="en-US" sz="3400" dirty="0" err="1"/>
              <a:t>emite</a:t>
            </a:r>
            <a:r>
              <a:rPr lang="en-US" altLang="en-US" sz="3400" dirty="0"/>
              <a:t> </a:t>
            </a:r>
            <a:r>
              <a:rPr lang="en-US" altLang="en-US" sz="3400" dirty="0" err="1"/>
              <a:t>uma</a:t>
            </a:r>
            <a:r>
              <a:rPr lang="en-US" altLang="en-US" sz="3400" dirty="0"/>
              <a:t> </a:t>
            </a:r>
            <a:r>
              <a:rPr lang="en-US" altLang="en-US" sz="3400" dirty="0" err="1"/>
              <a:t>requisição</a:t>
            </a:r>
            <a:r>
              <a:rPr lang="en-US" altLang="en-US" sz="3400" dirty="0"/>
              <a:t> de "BUSCAR" - para </a:t>
            </a:r>
            <a:r>
              <a:rPr lang="en-US" altLang="en-US" sz="3400" dirty="0" err="1"/>
              <a:t>buscar</a:t>
            </a:r>
            <a:r>
              <a:rPr lang="en-US" altLang="en-US" sz="3400" dirty="0"/>
              <a:t> o </a:t>
            </a:r>
            <a:r>
              <a:rPr lang="en-US" altLang="en-US" sz="3400" dirty="0" err="1"/>
              <a:t>conteúdo</a:t>
            </a:r>
            <a:r>
              <a:rPr lang="en-US" altLang="en-US" sz="3400" dirty="0"/>
              <a:t> da </a:t>
            </a:r>
            <a:r>
              <a:rPr lang="en-US" altLang="en-US" sz="3400" dirty="0" err="1"/>
              <a:t>página</a:t>
            </a:r>
            <a:r>
              <a:rPr lang="en-US" altLang="en-US" sz="3400" dirty="0"/>
              <a:t> </a:t>
            </a:r>
            <a:r>
              <a:rPr lang="en-US" altLang="en-US" sz="3400" dirty="0" err="1"/>
              <a:t>especificada</a:t>
            </a:r>
            <a:r>
              <a:rPr lang="en-US" altLang="en-US" sz="3400" dirty="0"/>
              <a:t> pela URL</a:t>
            </a:r>
          </a:p>
          <a:p>
            <a:pPr marL="749300">
              <a:defRPr/>
            </a:pPr>
            <a:r>
              <a:rPr lang="en-US" altLang="en-US" sz="3400" dirty="0"/>
              <a:t>O </a:t>
            </a:r>
            <a:r>
              <a:rPr lang="en-US" altLang="en-US" sz="3400" dirty="0" err="1"/>
              <a:t>servidor</a:t>
            </a:r>
            <a:r>
              <a:rPr lang="en-US" altLang="en-US" sz="3400" dirty="0"/>
              <a:t> </a:t>
            </a:r>
            <a:r>
              <a:rPr lang="en-US" altLang="en-US" sz="3400" dirty="0" err="1"/>
              <a:t>retorna</a:t>
            </a:r>
            <a:r>
              <a:rPr lang="en-US" altLang="en-US" sz="3400" dirty="0"/>
              <a:t> o </a:t>
            </a:r>
            <a:r>
              <a:rPr lang="en-US" altLang="en-US" sz="3400" dirty="0" err="1"/>
              <a:t>documento</a:t>
            </a:r>
            <a:r>
              <a:rPr lang="en-US" altLang="en-US" sz="3400" dirty="0"/>
              <a:t> HTML para o </a:t>
            </a:r>
            <a:r>
              <a:rPr lang="en-US" altLang="en-US" sz="3400" dirty="0" err="1"/>
              <a:t>navegador</a:t>
            </a:r>
            <a:r>
              <a:rPr lang="en-US" altLang="en-US" sz="3400" dirty="0"/>
              <a:t>, que </a:t>
            </a:r>
            <a:r>
              <a:rPr lang="en-US" altLang="en-US" sz="3400" dirty="0" err="1"/>
              <a:t>formata</a:t>
            </a:r>
            <a:r>
              <a:rPr lang="en-US" altLang="en-US" sz="3400" dirty="0"/>
              <a:t> e </a:t>
            </a:r>
            <a:r>
              <a:rPr lang="en-US" altLang="en-US" sz="3400" dirty="0" err="1"/>
              <a:t>mostra</a:t>
            </a:r>
            <a:r>
              <a:rPr lang="en-US" altLang="en-US" sz="3400" dirty="0"/>
              <a:t> </a:t>
            </a:r>
            <a:r>
              <a:rPr lang="en-US" altLang="en-US" sz="3400" dirty="0" err="1"/>
              <a:t>em</a:t>
            </a:r>
            <a:r>
              <a:rPr lang="en-US" altLang="en-US" sz="3400" dirty="0"/>
              <a:t> </a:t>
            </a:r>
            <a:r>
              <a:rPr lang="en-US" altLang="en-US" sz="3400" dirty="0" err="1"/>
              <a:t>tela</a:t>
            </a:r>
            <a:r>
              <a:rPr lang="en-US" altLang="en-US" sz="3400" dirty="0"/>
              <a:t> o </a:t>
            </a:r>
            <a:r>
              <a:rPr lang="en-US" altLang="en-US" sz="3400" dirty="0" err="1"/>
              <a:t>documento</a:t>
            </a:r>
            <a:r>
              <a:rPr lang="en-US" altLang="en-US" sz="3400" dirty="0"/>
              <a:t> para o </a:t>
            </a:r>
            <a:r>
              <a:rPr lang="en-US" altLang="en-US" sz="3400" dirty="0" err="1"/>
              <a:t>usuário</a:t>
            </a:r>
            <a:r>
              <a:rPr lang="en-US" altLang="en-US" sz="3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4293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0" dirty="0" err="1">
                <a:solidFill>
                  <a:srgbClr val="0000FF"/>
                </a:solidFill>
                <a:latin typeface="Gill Sans"/>
                <a:ea typeface="ＭＳ Ｐゴシック"/>
              </a:rPr>
              <a:t>Navegador</a:t>
            </a:r>
            <a:endParaRPr lang="en-US" altLang="en-US" sz="5401" dirty="0" err="1"/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/>
          <p:cNvSpPr>
            <a:spLocks/>
          </p:cNvSpPr>
          <p:nvPr/>
        </p:nvSpPr>
        <p:spPr bwMode="auto">
          <a:xfrm>
            <a:off x="6301287" y="302505"/>
            <a:ext cx="3289363" cy="240065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 err="1">
                <a:solidFill>
                  <a:srgbClr val="0000FF"/>
                </a:solidFill>
                <a:latin typeface="Gill Sans"/>
                <a:ea typeface="ＭＳ Ｐゴシック"/>
              </a:rPr>
              <a:t>Servidor</a:t>
            </a:r>
            <a:r>
              <a:rPr lang="en-US" altLang="en-US" sz="5200">
                <a:solidFill>
                  <a:srgbClr val="0000FF"/>
                </a:solidFill>
                <a:latin typeface="Gill Sans"/>
                <a:ea typeface="ＭＳ Ｐゴシック"/>
              </a:rPr>
              <a:t> Da </a:t>
            </a:r>
            <a:endParaRPr lang="pt-BR" dirty="0"/>
          </a:p>
          <a:p>
            <a:pPr algn="ctr">
              <a:defRPr/>
            </a:pPr>
            <a:r>
              <a:rPr lang="en-US" altLang="en-US" sz="5200">
                <a:solidFill>
                  <a:srgbClr val="0000FF"/>
                </a:solidFill>
                <a:latin typeface="Gill Sans"/>
                <a:ea typeface="ＭＳ Ｐゴシック"/>
              </a:rPr>
              <a:t>Rede</a:t>
            </a:r>
            <a:endParaRPr lang="en-US" dirty="0"/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229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385373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178" y="905084"/>
            <a:ext cx="8277906" cy="3096919"/>
          </a:xfrm>
        </p:spPr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Um </a:t>
            </a:r>
            <a:r>
              <a:rPr lang="en-US" dirty="0" err="1">
                <a:solidFill>
                  <a:srgbClr val="FFD966"/>
                </a:solidFill>
              </a:rPr>
              <a:t>Livro</a:t>
            </a:r>
            <a:r>
              <a:rPr lang="en-US" dirty="0">
                <a:solidFill>
                  <a:srgbClr val="FFD966"/>
                </a:solidFill>
              </a:rPr>
              <a:t> </a:t>
            </a:r>
            <a:r>
              <a:rPr lang="en-US" dirty="0" err="1">
                <a:solidFill>
                  <a:srgbClr val="FFD966"/>
                </a:solidFill>
              </a:rPr>
              <a:t>Grátis</a:t>
            </a:r>
            <a:r>
              <a:rPr lang="en-US" dirty="0">
                <a:solidFill>
                  <a:srgbClr val="FFD966"/>
                </a:solidFill>
              </a:rPr>
              <a:t> </a:t>
            </a:r>
            <a:r>
              <a:rPr lang="en-US" dirty="0" err="1">
                <a:solidFill>
                  <a:srgbClr val="FFD966"/>
                </a:solidFill>
              </a:rPr>
              <a:t>sobre</a:t>
            </a:r>
            <a:r>
              <a:rPr lang="en-US" dirty="0">
                <a:solidFill>
                  <a:srgbClr val="FFD966"/>
                </a:solidFill>
              </a:rPr>
              <a:t> </a:t>
            </a:r>
            <a:r>
              <a:rPr lang="en-US" dirty="0" err="1">
                <a:solidFill>
                  <a:srgbClr val="FFD966"/>
                </a:solidFill>
              </a:rPr>
              <a:t>Arquitetura</a:t>
            </a:r>
            <a:r>
              <a:rPr lang="en-US" dirty="0">
                <a:solidFill>
                  <a:srgbClr val="FFD966"/>
                </a:solidFill>
              </a:rPr>
              <a:t> de Redes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0" y="5137187"/>
            <a:ext cx="7523126" cy="3122806"/>
          </a:xfrm>
        </p:spPr>
        <p:txBody>
          <a:bodyPr/>
          <a:lstStyle/>
          <a:p>
            <a:pPr marL="871220"/>
            <a:r>
              <a:rPr lang="en-US" dirty="0"/>
              <a:t>Se achar a </a:t>
            </a:r>
            <a:r>
              <a:rPr lang="en-US" dirty="0" err="1"/>
              <a:t>área</a:t>
            </a:r>
            <a:r>
              <a:rPr lang="en-US" dirty="0"/>
              <a:t> </a:t>
            </a:r>
            <a:r>
              <a:rPr lang="en-US" dirty="0" err="1"/>
              <a:t>interessante</a:t>
            </a:r>
            <a:r>
              <a:rPr lang="en-US" dirty="0"/>
              <a:t> e/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precisar</a:t>
            </a:r>
            <a:r>
              <a:rPr lang="en-US" dirty="0"/>
              <a:t> de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detalhes</a:t>
            </a:r>
            <a:r>
              <a:rPr lang="en-US" dirty="0"/>
              <a:t>:</a:t>
            </a:r>
          </a:p>
          <a:p>
            <a:pPr marL="871220"/>
            <a:r>
              <a:rPr lang="en-US" dirty="0"/>
              <a:t>www.net-intro.com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735" y="1297172"/>
            <a:ext cx="4506035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9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0" dirty="0" err="1">
                <a:solidFill>
                  <a:srgbClr val="0000FF"/>
                </a:solidFill>
                <a:latin typeface="Gill Sans"/>
                <a:ea typeface="ＭＳ Ｐゴシック"/>
              </a:rPr>
              <a:t>Navegador</a:t>
            </a:r>
            <a:endParaRPr lang="en-US" altLang="en-US" sz="5400" dirty="0" err="1">
              <a:solidFill>
                <a:srgbClr val="0000FF"/>
              </a:solidFill>
              <a:ea typeface="ＭＳ Ｐゴシック"/>
            </a:endParaRPr>
          </a:p>
        </p:txBody>
      </p:sp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/>
          </p:cNvSpPr>
          <p:nvPr/>
        </p:nvSpPr>
        <p:spPr bwMode="auto">
          <a:xfrm>
            <a:off x="6376628" y="302505"/>
            <a:ext cx="3308014" cy="240065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 dirty="0" err="1">
                <a:solidFill>
                  <a:srgbClr val="0000FF"/>
                </a:solidFill>
                <a:latin typeface="Gill Sans"/>
                <a:ea typeface="ＭＳ Ｐゴシック"/>
              </a:rPr>
              <a:t>Servidor</a:t>
            </a:r>
            <a:r>
              <a:rPr lang="en-US" altLang="en-US" sz="5200">
                <a:solidFill>
                  <a:srgbClr val="0000FF"/>
                </a:solidFill>
                <a:latin typeface="Gill Sans"/>
                <a:ea typeface="ＭＳ Ｐゴシック"/>
              </a:rPr>
              <a:t> Da</a:t>
            </a: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  <a:p>
            <a:pPr algn="ctr">
              <a:defRPr/>
            </a:pPr>
            <a:r>
              <a:rPr lang="en-US" altLang="en-US" sz="5200">
                <a:solidFill>
                  <a:srgbClr val="0000FF"/>
                </a:solidFill>
                <a:latin typeface="Gill Sans"/>
                <a:ea typeface="ＭＳ Ｐゴシック"/>
              </a:rPr>
              <a:t>Rede</a:t>
            </a: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pic>
        <p:nvPicPr>
          <p:cNvPr id="133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13319" name="TextBox 17"/>
          <p:cNvSpPr txBox="1">
            <a:spLocks noChangeArrowheads="1"/>
          </p:cNvSpPr>
          <p:nvPr/>
        </p:nvSpPr>
        <p:spPr bwMode="auto">
          <a:xfrm>
            <a:off x="5512891" y="5980291"/>
            <a:ext cx="13468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/>
          <a:p>
            <a:pPr algn="ctr" eaLnBrk="1" hangingPunct="1"/>
            <a:r>
              <a:rPr lang="en-US" altLang="en-US" sz="3200" dirty="0">
                <a:solidFill>
                  <a:schemeClr val="bg1"/>
                </a:solidFill>
              </a:rPr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1904230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0" dirty="0" err="1">
                <a:solidFill>
                  <a:srgbClr val="0000FF"/>
                </a:solidFill>
                <a:latin typeface="Gill Sans"/>
                <a:ea typeface="ＭＳ Ｐゴシック"/>
              </a:rPr>
              <a:t>Navegador</a:t>
            </a:r>
            <a:endParaRPr lang="en-US" altLang="en-US" sz="5401" dirty="0" err="1"/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3"/>
          <p:cNvSpPr>
            <a:spLocks/>
          </p:cNvSpPr>
          <p:nvPr/>
        </p:nvSpPr>
        <p:spPr bwMode="auto">
          <a:xfrm>
            <a:off x="6301287" y="302505"/>
            <a:ext cx="3289363" cy="240065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defRPr/>
            </a:pPr>
            <a:r>
              <a:rPr lang="en-US" altLang="en-US" sz="5200" dirty="0" err="1">
                <a:solidFill>
                  <a:srgbClr val="0000FF"/>
                </a:solidFill>
                <a:latin typeface="Gill Sans"/>
                <a:ea typeface="ＭＳ Ｐゴシック"/>
              </a:rPr>
              <a:t>Servidor</a:t>
            </a:r>
            <a:r>
              <a:rPr lang="en-US" altLang="en-US" sz="5200" dirty="0">
                <a:solidFill>
                  <a:srgbClr val="0000FF"/>
                </a:solidFill>
                <a:latin typeface="Gill Sans"/>
                <a:ea typeface="ＭＳ Ｐゴシック"/>
              </a:rPr>
              <a:t> Da </a:t>
            </a:r>
            <a:endParaRPr lang="pt-BR" dirty="0"/>
          </a:p>
          <a:p>
            <a:pPr algn="ctr">
              <a:defRPr/>
            </a:pPr>
            <a:r>
              <a:rPr lang="en-US" altLang="en-US" sz="5200" dirty="0">
                <a:solidFill>
                  <a:srgbClr val="0000FF"/>
                </a:solidFill>
                <a:latin typeface="Gill Sans"/>
                <a:ea typeface="ＭＳ Ｐゴシック"/>
              </a:rPr>
              <a:t>Rede</a:t>
            </a:r>
            <a:endParaRPr lang="en-US" altLang="en-US" sz="5200" dirty="0">
              <a:solidFill>
                <a:srgbClr val="0000FF"/>
              </a:solidFill>
              <a:ea typeface="ＭＳ Ｐゴシック"/>
            </a:endParaRP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536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2775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 dirty="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2777" name="TextBox 2"/>
          <p:cNvSpPr txBox="1">
            <a:spLocks noChangeArrowheads="1"/>
          </p:cNvSpPr>
          <p:nvPr/>
        </p:nvSpPr>
        <p:spPr bwMode="auto">
          <a:xfrm>
            <a:off x="1558682" y="685802"/>
            <a:ext cx="21884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 err="1">
                <a:solidFill>
                  <a:srgbClr val="FFFF00"/>
                </a:solidFill>
                <a:latin typeface="Gill Sans"/>
                <a:ea typeface="ヒラギノ角ゴ ProN W3"/>
              </a:rPr>
              <a:t>Solicitação</a:t>
            </a:r>
            <a:endParaRPr lang="en-US" altLang="en-US" dirty="0" err="1">
              <a:solidFill>
                <a:srgbClr val="FFFF00"/>
              </a:solidFill>
            </a:endParaRPr>
          </a:p>
        </p:txBody>
      </p:sp>
      <p:sp>
        <p:nvSpPr>
          <p:cNvPr id="15370" name="TextBox 11"/>
          <p:cNvSpPr txBox="1">
            <a:spLocks noChangeArrowheads="1"/>
          </p:cNvSpPr>
          <p:nvPr/>
        </p:nvSpPr>
        <p:spPr bwMode="auto">
          <a:xfrm>
            <a:off x="5512891" y="5980291"/>
            <a:ext cx="13468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/>
          <a:p>
            <a:pPr algn="ctr" eaLnBrk="1" hangingPunct="1"/>
            <a:r>
              <a:rPr lang="en-US" altLang="en-US" sz="3200" dirty="0">
                <a:solidFill>
                  <a:schemeClr val="bg1"/>
                </a:solidFill>
              </a:rPr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450377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defRPr/>
            </a:pPr>
            <a:r>
              <a:rPr lang="en-US" altLang="en-US" sz="5400" dirty="0" err="1">
                <a:solidFill>
                  <a:srgbClr val="0000FF"/>
                </a:solidFill>
                <a:latin typeface="Gill Sans"/>
                <a:ea typeface="ＭＳ Ｐゴシック"/>
              </a:rPr>
              <a:t>Navegador</a:t>
            </a:r>
            <a:endParaRPr lang="pt-BR" dirty="0" err="1"/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3"/>
          <p:cNvSpPr>
            <a:spLocks/>
          </p:cNvSpPr>
          <p:nvPr/>
        </p:nvSpPr>
        <p:spPr bwMode="auto">
          <a:xfrm>
            <a:off x="6264889" y="425615"/>
            <a:ext cx="3364457" cy="215443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defRPr/>
            </a:pPr>
            <a:r>
              <a:rPr lang="en-US" altLang="en-US" sz="5200" err="1">
                <a:solidFill>
                  <a:srgbClr val="0000FF"/>
                </a:solidFill>
                <a:latin typeface="Gill Sans"/>
                <a:ea typeface="ＭＳ Ｐゴシック"/>
              </a:rPr>
              <a:t>Servidor</a:t>
            </a:r>
            <a:r>
              <a:rPr lang="en-US" altLang="en-US" sz="5200">
                <a:solidFill>
                  <a:srgbClr val="0000FF"/>
                </a:solidFill>
                <a:latin typeface="Gill Sans"/>
                <a:ea typeface="ＭＳ Ｐゴシック"/>
              </a:rPr>
              <a:t> Da</a:t>
            </a:r>
            <a:endParaRPr lang="pt-BR" dirty="0"/>
          </a:p>
          <a:p>
            <a:pPr algn="ctr">
              <a:defRPr/>
            </a:pPr>
            <a:r>
              <a:rPr lang="pt-BR" altLang="en-US" dirty="0">
                <a:solidFill>
                  <a:srgbClr val="0000FF"/>
                </a:solidFill>
                <a:latin typeface="Gill Sans"/>
                <a:ea typeface="ヒラギノ角ゴ ProN W3"/>
              </a:rPr>
              <a:t>Rede</a:t>
            </a:r>
            <a:endParaRPr lang="en-US" altLang="en-US" sz="5200" dirty="0">
              <a:solidFill>
                <a:srgbClr val="0000FF"/>
              </a:solidFill>
              <a:ea typeface="ＭＳ Ｐゴシック" charset="-128"/>
            </a:endParaRP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3800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3802" name="TextBox 2"/>
          <p:cNvSpPr txBox="1">
            <a:spLocks noChangeArrowheads="1"/>
          </p:cNvSpPr>
          <p:nvPr/>
        </p:nvSpPr>
        <p:spPr bwMode="auto">
          <a:xfrm>
            <a:off x="1558681" y="685802"/>
            <a:ext cx="21884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 err="1">
                <a:solidFill>
                  <a:srgbClr val="FFFF00"/>
                </a:solidFill>
                <a:latin typeface="Gill Sans"/>
                <a:ea typeface="ヒラギノ角ゴ ProN W3"/>
              </a:rPr>
              <a:t>Solicitação</a:t>
            </a:r>
            <a:endParaRPr lang="en-US" altLang="en-US" dirty="0" err="1">
              <a:solidFill>
                <a:srgbClr val="FFFF00"/>
              </a:solidFill>
            </a:endParaRPr>
          </a:p>
        </p:txBody>
      </p:sp>
      <p:sp>
        <p:nvSpPr>
          <p:cNvPr id="33803" name="TextBox 15"/>
          <p:cNvSpPr txBox="1">
            <a:spLocks noChangeArrowheads="1"/>
          </p:cNvSpPr>
          <p:nvPr/>
        </p:nvSpPr>
        <p:spPr bwMode="auto">
          <a:xfrm>
            <a:off x="12288463" y="685802"/>
            <a:ext cx="18870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 err="1">
                <a:solidFill>
                  <a:srgbClr val="00FF00"/>
                </a:solidFill>
                <a:latin typeface="Gill Sans"/>
                <a:ea typeface="ヒラギノ角ゴ ProN W3"/>
              </a:rPr>
              <a:t>Resposta</a:t>
            </a:r>
            <a:endParaRPr lang="en-US" altLang="en-US" dirty="0" err="1">
              <a:solidFill>
                <a:srgbClr val="00FF00"/>
              </a:solidFill>
            </a:endParaRPr>
          </a:p>
        </p:txBody>
      </p:sp>
      <p:sp>
        <p:nvSpPr>
          <p:cNvPr id="33806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6397" name="TextBox 14"/>
          <p:cNvSpPr txBox="1">
            <a:spLocks noChangeArrowheads="1"/>
          </p:cNvSpPr>
          <p:nvPr/>
        </p:nvSpPr>
        <p:spPr bwMode="auto">
          <a:xfrm>
            <a:off x="5512891" y="5980291"/>
            <a:ext cx="13468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/>
          <a:p>
            <a:pPr algn="ctr" eaLnBrk="1" hangingPunct="1"/>
            <a:r>
              <a:rPr lang="en-US" altLang="en-US" sz="3200" dirty="0">
                <a:solidFill>
                  <a:schemeClr val="bg1"/>
                </a:solidFill>
              </a:rPr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2141412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355600" y="4608690"/>
            <a:ext cx="155448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400" dirty="0" err="1">
                <a:solidFill>
                  <a:srgbClr val="0000FF"/>
                </a:solidFill>
                <a:latin typeface="Gill Sans"/>
                <a:ea typeface="ＭＳ Ｐゴシック"/>
              </a:rPr>
              <a:t>Navegador</a:t>
            </a:r>
            <a:endParaRPr lang="en-US" altLang="en-US" sz="5401" dirty="0" err="1"/>
          </a:p>
        </p:txBody>
      </p:sp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4" y="2853269"/>
            <a:ext cx="1645356" cy="124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3"/>
          <p:cNvSpPr>
            <a:spLocks/>
          </p:cNvSpPr>
          <p:nvPr/>
        </p:nvSpPr>
        <p:spPr bwMode="auto">
          <a:xfrm>
            <a:off x="6190397" y="302505"/>
            <a:ext cx="3533791" cy="240065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>
              <a:defRPr/>
            </a:pPr>
            <a:r>
              <a:rPr lang="en-US" altLang="en-US" sz="5200" err="1">
                <a:solidFill>
                  <a:srgbClr val="0000FF"/>
                </a:solidFill>
                <a:latin typeface="Gill Sans"/>
                <a:ea typeface="ＭＳ Ｐゴシック"/>
              </a:rPr>
              <a:t>Servidor</a:t>
            </a:r>
            <a:r>
              <a:rPr lang="en-US" altLang="en-US" sz="5200">
                <a:solidFill>
                  <a:srgbClr val="0000FF"/>
                </a:solidFill>
                <a:latin typeface="Gill Sans"/>
                <a:ea typeface="ＭＳ Ｐゴシック"/>
              </a:rPr>
              <a:t> Da</a:t>
            </a:r>
            <a:endParaRPr lang="pt-BR" dirty="0"/>
          </a:p>
          <a:p>
            <a:pPr algn="ctr">
              <a:defRPr/>
            </a:pPr>
            <a:r>
              <a:rPr lang="en-US" altLang="en-US" sz="5200" dirty="0">
                <a:solidFill>
                  <a:srgbClr val="0000FF"/>
                </a:solidFill>
                <a:ea typeface="ＭＳ Ｐゴシック"/>
              </a:rPr>
              <a:t>Rede</a:t>
            </a:r>
          </a:p>
          <a:p>
            <a:pPr algn="ctr" eaLnBrk="1" hangingPunct="1">
              <a:defRPr/>
            </a:pPr>
            <a:endParaRPr lang="en-US" altLang="en-US" sz="5200">
              <a:solidFill>
                <a:srgbClr val="0000FF"/>
              </a:solidFill>
              <a:ea typeface="ＭＳ Ｐゴシック" charset="-128"/>
            </a:endParaRPr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 flipH="1">
            <a:off x="7560734" y="2404533"/>
            <a:ext cx="22578" cy="2065867"/>
          </a:xfrm>
          <a:prstGeom prst="line">
            <a:avLst/>
          </a:prstGeom>
          <a:noFill/>
          <a:ln w="114300">
            <a:solidFill>
              <a:srgbClr val="FF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 rot="10800000" flipH="1">
            <a:off x="8308622" y="2427112"/>
            <a:ext cx="22578" cy="2108201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90" y="52436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1" y="5142089"/>
            <a:ext cx="4978400" cy="2946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4363156" y="5294490"/>
            <a:ext cx="2393244" cy="1349022"/>
          </a:xfrm>
          <a:prstGeom prst="line">
            <a:avLst/>
          </a:prstGeom>
          <a:noFill/>
          <a:ln w="114300">
            <a:solidFill>
              <a:schemeClr val="accent1">
                <a:lumMod val="50000"/>
              </a:schemeClr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>
              <a:ea typeface="ヒラギノ角ゴ ProN W3" charset="0"/>
            </a:endParaRPr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 rot="10800000">
            <a:off x="9194801" y="5446890"/>
            <a:ext cx="1600201" cy="990601"/>
          </a:xfrm>
          <a:prstGeom prst="line">
            <a:avLst/>
          </a:prstGeom>
          <a:noFill/>
          <a:ln w="114300">
            <a:solidFill>
              <a:schemeClr val="bg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4826" name="Rectangle 11"/>
          <p:cNvSpPr>
            <a:spLocks/>
          </p:cNvSpPr>
          <p:nvPr/>
        </p:nvSpPr>
        <p:spPr bwMode="auto">
          <a:xfrm>
            <a:off x="10986912" y="1586090"/>
            <a:ext cx="4967111" cy="321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00FF00"/>
                </a:solidFill>
                <a:ea typeface="ＭＳ Ｐゴシック" charset="-128"/>
              </a:rPr>
              <a:t>&lt;h1&gt;The Second Page&lt;/h1&gt;&lt;p&gt;If you like, you can switch back to the &lt;a href="page1.htm"&gt;First Page&lt;/a&gt;.&lt;/p&gt;</a:t>
            </a:r>
          </a:p>
        </p:txBody>
      </p:sp>
      <p:sp>
        <p:nvSpPr>
          <p:cNvPr id="50188" name="Rectangle 12"/>
          <p:cNvSpPr>
            <a:spLocks/>
          </p:cNvSpPr>
          <p:nvPr/>
        </p:nvSpPr>
        <p:spPr bwMode="auto">
          <a:xfrm>
            <a:off x="7315201" y="1763891"/>
            <a:ext cx="1270000" cy="5446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60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-128"/>
              </a:rPr>
              <a:t>80</a:t>
            </a:r>
          </a:p>
        </p:txBody>
      </p:sp>
      <p:sp>
        <p:nvSpPr>
          <p:cNvPr id="34828" name="TextBox 2"/>
          <p:cNvSpPr txBox="1">
            <a:spLocks noChangeArrowheads="1"/>
          </p:cNvSpPr>
          <p:nvPr/>
        </p:nvSpPr>
        <p:spPr bwMode="auto">
          <a:xfrm>
            <a:off x="1558680" y="685802"/>
            <a:ext cx="218842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 err="1">
                <a:solidFill>
                  <a:srgbClr val="FFFF00"/>
                </a:solidFill>
                <a:latin typeface="Gill Sans"/>
                <a:ea typeface="ヒラギノ角ゴ ProN W3"/>
              </a:rPr>
              <a:t>Solicitação</a:t>
            </a:r>
            <a:endParaRPr lang="en-US" altLang="en-US" dirty="0" err="1">
              <a:solidFill>
                <a:srgbClr val="FFFF00"/>
              </a:solidFill>
            </a:endParaRPr>
          </a:p>
        </p:txBody>
      </p:sp>
      <p:sp>
        <p:nvSpPr>
          <p:cNvPr id="34829" name="TextBox 15"/>
          <p:cNvSpPr txBox="1">
            <a:spLocks noChangeArrowheads="1"/>
          </p:cNvSpPr>
          <p:nvPr/>
        </p:nvSpPr>
        <p:spPr bwMode="auto">
          <a:xfrm>
            <a:off x="12288464" y="685802"/>
            <a:ext cx="18870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 err="1">
                <a:solidFill>
                  <a:srgbClr val="00FF00"/>
                </a:solidFill>
                <a:latin typeface="Gill Sans"/>
                <a:ea typeface="ヒラギノ角ゴ ProN W3"/>
              </a:rPr>
              <a:t>Resposta</a:t>
            </a:r>
            <a:endParaRPr lang="en-US" altLang="en-US" dirty="0" err="1">
              <a:solidFill>
                <a:srgbClr val="00FF00"/>
              </a:solidFill>
            </a:endParaRPr>
          </a:p>
        </p:txBody>
      </p:sp>
      <p:sp>
        <p:nvSpPr>
          <p:cNvPr id="34832" name="TextBox 19"/>
          <p:cNvSpPr txBox="1">
            <a:spLocks noChangeArrowheads="1"/>
          </p:cNvSpPr>
          <p:nvPr/>
        </p:nvSpPr>
        <p:spPr bwMode="auto">
          <a:xfrm>
            <a:off x="7824367" y="5827891"/>
            <a:ext cx="277191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 err="1">
                <a:solidFill>
                  <a:schemeClr val="bg1"/>
                </a:solidFill>
                <a:latin typeface="Gill Sans"/>
                <a:ea typeface="ヒラギノ角ゴ ProN W3"/>
              </a:rPr>
              <a:t>Análise</a:t>
            </a:r>
            <a:r>
              <a:rPr lang="en-US" altLang="en-US" dirty="0">
                <a:solidFill>
                  <a:schemeClr val="bg1"/>
                </a:solidFill>
                <a:latin typeface="Gill Sans"/>
                <a:ea typeface="ヒラギノ角ゴ ProN W3"/>
              </a:rPr>
              <a:t>/</a:t>
            </a:r>
          </a:p>
          <a:p>
            <a:pPr algn="ctr" eaLnBrk="1" hangingPunct="1">
              <a:defRPr/>
            </a:pPr>
            <a:r>
              <a:rPr lang="en-US" altLang="en-US" dirty="0" err="1">
                <a:solidFill>
                  <a:schemeClr val="bg1"/>
                </a:solidFill>
                <a:latin typeface="Gill Sans"/>
                <a:ea typeface="ヒラギノ角ゴ ProN W3"/>
              </a:rPr>
              <a:t>Apresentação</a:t>
            </a:r>
            <a:endParaRPr lang="en-US" altLang="en-US" dirty="0" err="1">
              <a:solidFill>
                <a:schemeClr val="bg1"/>
              </a:solidFill>
            </a:endParaRPr>
          </a:p>
        </p:txBody>
      </p:sp>
      <p:sp>
        <p:nvSpPr>
          <p:cNvPr id="34833" name="Rectangle 10"/>
          <p:cNvSpPr>
            <a:spLocks/>
          </p:cNvSpPr>
          <p:nvPr/>
        </p:nvSpPr>
        <p:spPr bwMode="auto">
          <a:xfrm>
            <a:off x="533401" y="3874913"/>
            <a:ext cx="6984999" cy="5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100">
                <a:solidFill>
                  <a:srgbClr val="FFFF00"/>
                </a:solidFill>
                <a:ea typeface="ＭＳ Ｐゴシック" charset="-128"/>
              </a:rPr>
              <a:t>GET http://www.dr-chuck.com/page2.htm</a:t>
            </a:r>
          </a:p>
        </p:txBody>
      </p:sp>
      <p:sp>
        <p:nvSpPr>
          <p:cNvPr id="17424" name="TextBox 18"/>
          <p:cNvSpPr txBox="1">
            <a:spLocks noChangeArrowheads="1"/>
          </p:cNvSpPr>
          <p:nvPr/>
        </p:nvSpPr>
        <p:spPr bwMode="auto">
          <a:xfrm>
            <a:off x="5512891" y="5980291"/>
            <a:ext cx="13468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t">
            <a:spAutoFit/>
          </a:bodyPr>
          <a:lstStyle/>
          <a:p>
            <a:pPr algn="ctr" eaLnBrk="1" hangingPunct="1"/>
            <a:r>
              <a:rPr lang="en-US" altLang="en-US" sz="3200" dirty="0">
                <a:solidFill>
                  <a:schemeClr val="bg1"/>
                </a:solidFill>
              </a:rPr>
              <a:t>Clique</a:t>
            </a:r>
          </a:p>
        </p:txBody>
      </p:sp>
    </p:spTree>
    <p:extLst>
      <p:ext uri="{BB962C8B-B14F-4D97-AF65-F5344CB8AC3E}">
        <p14:creationId xmlns:p14="http://schemas.microsoft.com/office/powerpoint/2010/main" val="502075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7400" dirty="0" err="1">
                <a:solidFill>
                  <a:srgbClr val="FFD966"/>
                </a:solidFill>
              </a:rPr>
              <a:t>Padrões</a:t>
            </a:r>
            <a:r>
              <a:rPr lang="en-US" sz="7400" dirty="0">
                <a:solidFill>
                  <a:srgbClr val="FFD966"/>
                </a:solidFill>
              </a:rPr>
              <a:t> da Internet</a:t>
            </a:r>
            <a:endParaRPr lang="pt-BR" dirty="0"/>
          </a:p>
        </p:txBody>
      </p:sp>
      <p:sp>
        <p:nvSpPr>
          <p:cNvPr id="52226" name="Rectangle 2"/>
          <p:cNvSpPr>
            <a:spLocks noGrp="1" noChangeArrowheads="1"/>
          </p:cNvSpPr>
          <p:nvPr>
            <p:ph idx="1"/>
          </p:nvPr>
        </p:nvSpPr>
        <p:spPr>
          <a:xfrm>
            <a:off x="1491268" y="2255583"/>
            <a:ext cx="7024510" cy="5359401"/>
          </a:xfrm>
        </p:spPr>
        <p:txBody>
          <a:bodyPr/>
          <a:lstStyle/>
          <a:p>
            <a:pPr marL="749300">
              <a:defRPr/>
            </a:pPr>
            <a:r>
              <a:rPr lang="en-US" altLang="en-US"/>
              <a:t>Os padrões de todos os protocolos de internet (trabalhos iternos) são desenvolvidos por uma organização</a:t>
            </a:r>
            <a:endParaRPr lang="pt-BR"/>
          </a:p>
          <a:p>
            <a:pPr marL="749300">
              <a:defRPr/>
            </a:pPr>
            <a:r>
              <a:rPr lang="en-US" altLang="en-US" dirty="0"/>
              <a:t>Internet Engineering Task Force (IETF)</a:t>
            </a:r>
          </a:p>
          <a:p>
            <a:pPr marL="749300">
              <a:defRPr/>
            </a:pPr>
            <a:r>
              <a:rPr lang="en-US" altLang="en-US" err="1"/>
              <a:t>www.ietf.org</a:t>
            </a:r>
            <a:endParaRPr lang="en-US" altLang="en-US" dirty="0"/>
          </a:p>
          <a:p>
            <a:pPr marL="749300">
              <a:defRPr/>
            </a:pPr>
            <a:r>
              <a:rPr lang="en-US" altLang="en-US"/>
              <a:t>Padrões são chamados de </a:t>
            </a:r>
            <a:r>
              <a:rPr lang="ja-JP" altLang="en-US"/>
              <a:t>“</a:t>
            </a:r>
            <a:r>
              <a:rPr lang="en-US" altLang="ja-JP"/>
              <a:t>RFCs</a:t>
            </a:r>
            <a:r>
              <a:rPr lang="ja-JP" altLang="en-US"/>
              <a:t>”</a:t>
            </a:r>
            <a:r>
              <a:rPr lang="en-US" altLang="ja-JP" dirty="0"/>
              <a:t> - </a:t>
            </a:r>
            <a:r>
              <a:rPr lang="ja-JP" altLang="en-US" dirty="0"/>
              <a:t>“</a:t>
            </a:r>
            <a:r>
              <a:rPr lang="en-US" altLang="ja-JP" dirty="0"/>
              <a:t>Request for Comments</a:t>
            </a:r>
            <a:r>
              <a:rPr lang="ja-JP" altLang="en-US"/>
              <a:t>” (solicitação por comentários)</a:t>
            </a:r>
            <a:endParaRPr lang="en-US" altLang="en-US" dirty="0"/>
          </a:p>
        </p:txBody>
      </p:sp>
      <p:sp>
        <p:nvSpPr>
          <p:cNvPr id="18435" name="Rectangle 3"/>
          <p:cNvSpPr>
            <a:spLocks/>
          </p:cNvSpPr>
          <p:nvPr/>
        </p:nvSpPr>
        <p:spPr bwMode="auto">
          <a:xfrm>
            <a:off x="8925544" y="7466913"/>
            <a:ext cx="662040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spcBef>
                <a:spcPts val="1300"/>
              </a:spcBef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3200">
                <a:solidFill>
                  <a:srgbClr val="FFFF00"/>
                </a:solidFill>
                <a:ea typeface="ＭＳ Ｐゴシック" charset="-128"/>
              </a:rPr>
              <a:t>Source: </a:t>
            </a:r>
            <a:r>
              <a:rPr lang="en-US" altLang="en-US" sz="3200" u="sng">
                <a:solidFill>
                  <a:srgbClr val="FFFF00"/>
                </a:solidFill>
                <a:ea typeface="ＭＳ Ｐゴシック" charset="-128"/>
                <a:hlinkClick r:id="rId3"/>
              </a:rPr>
              <a:t>http://tools.ietf.org/html/rfc791</a:t>
            </a:r>
            <a:r>
              <a:rPr lang="en-US" altLang="en-US" sz="3200">
                <a:solidFill>
                  <a:srgbClr val="FFFF00"/>
                </a:solidFill>
                <a:ea typeface="ＭＳ Ｐゴシック" charset="-128"/>
              </a:rPr>
              <a:t> 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912" y="2794000"/>
            <a:ext cx="6578599" cy="2531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445" y="5827891"/>
            <a:ext cx="6587067" cy="123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5978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787" y="761261"/>
            <a:ext cx="7597422" cy="69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Rectangle 2"/>
          <p:cNvSpPr>
            <a:spLocks/>
          </p:cNvSpPr>
          <p:nvPr/>
        </p:nvSpPr>
        <p:spPr bwMode="auto">
          <a:xfrm>
            <a:off x="1770408" y="8239303"/>
            <a:ext cx="11729868" cy="620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>
                <a:solidFill>
                  <a:srgbClr val="00FF00"/>
                </a:solidFill>
                <a:latin typeface="+mj-lt"/>
                <a:ea typeface="ＭＳ Ｐゴシック" charset="-128"/>
              </a:rPr>
              <a:t>http://www.w3.org/Protocols/rfc2616/rfc2616.txt</a:t>
            </a:r>
          </a:p>
        </p:txBody>
      </p:sp>
    </p:spTree>
    <p:extLst>
      <p:ext uri="{BB962C8B-B14F-4D97-AF65-F5344CB8AC3E}">
        <p14:creationId xmlns:p14="http://schemas.microsoft.com/office/powerpoint/2010/main" val="1869892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668" y="778934"/>
            <a:ext cx="13653911" cy="743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51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7400">
                <a:solidFill>
                  <a:srgbClr val="00FF00"/>
                </a:solidFill>
              </a:rPr>
              <a:t>Criando uma solicitação HTTP</a:t>
            </a:r>
            <a:endParaRPr lang="pt-BR"/>
          </a:p>
        </p:txBody>
      </p:sp>
      <p:sp>
        <p:nvSpPr>
          <p:cNvPr id="5529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749300">
              <a:defRPr/>
            </a:pPr>
            <a:r>
              <a:rPr lang="en-US" sz="3400"/>
              <a:t>Conecte com um servidor como o </a:t>
            </a:r>
            <a:r>
              <a:rPr lang="en-US" sz="3400" dirty="0">
                <a:solidFill>
                  <a:srgbClr val="FFFF00"/>
                </a:solidFill>
              </a:rPr>
              <a:t>www.dr-chuck.com</a:t>
            </a:r>
            <a:r>
              <a:rPr lang="en-US" sz="3400" dirty="0"/>
              <a:t>"</a:t>
            </a:r>
            <a:endParaRPr lang="pt-BR" sz="3400"/>
          </a:p>
          <a:p>
            <a:pPr marL="749300">
              <a:defRPr/>
            </a:pPr>
            <a:r>
              <a:rPr lang="en-US" sz="3400"/>
              <a:t>Solicite um documento (Ou o documento padrão)</a:t>
            </a:r>
          </a:p>
          <a:p>
            <a:pPr marL="1638300" lvl="3" indent="-142240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www.dr-chuck.com</a:t>
            </a:r>
            <a:r>
              <a:rPr lang="en-US" sz="3401" dirty="0">
                <a:solidFill>
                  <a:srgbClr val="00FF00"/>
                </a:solidFill>
              </a:rPr>
              <a:t>/page1.htm HTTP/1.0</a:t>
            </a:r>
          </a:p>
          <a:p>
            <a:pPr marL="1638300" lvl="3" indent="-142240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www.mlive.com</a:t>
            </a:r>
            <a:r>
              <a:rPr lang="en-US" sz="3401" dirty="0">
                <a:solidFill>
                  <a:srgbClr val="00FF00"/>
                </a:solidFill>
              </a:rPr>
              <a:t>/</a:t>
            </a:r>
            <a:r>
              <a:rPr lang="en-US" sz="3401" dirty="0" err="1">
                <a:solidFill>
                  <a:srgbClr val="00FF00"/>
                </a:solidFill>
              </a:rPr>
              <a:t>ann</a:t>
            </a:r>
            <a:r>
              <a:rPr lang="en-US" sz="3401" dirty="0">
                <a:solidFill>
                  <a:srgbClr val="00FF00"/>
                </a:solidFill>
              </a:rPr>
              <a:t>-arbor/ HTTP/1.0</a:t>
            </a:r>
          </a:p>
          <a:p>
            <a:pPr marL="1638300" lvl="3" indent="-142240">
              <a:defRPr/>
            </a:pPr>
            <a:r>
              <a:rPr lang="en-US" sz="3401" dirty="0">
                <a:solidFill>
                  <a:srgbClr val="00FF00"/>
                </a:solidFill>
              </a:rPr>
              <a:t> GET http://</a:t>
            </a:r>
            <a:r>
              <a:rPr lang="en-US" sz="3401" dirty="0" err="1">
                <a:solidFill>
                  <a:srgbClr val="00FF00"/>
                </a:solidFill>
              </a:rPr>
              <a:t>www.facebook.com</a:t>
            </a:r>
            <a:r>
              <a:rPr lang="en-US" sz="3401" dirty="0">
                <a:solidFill>
                  <a:srgbClr val="00FF00"/>
                </a:solidFill>
              </a:rPr>
              <a:t> HTTP/1.0</a:t>
            </a:r>
          </a:p>
        </p:txBody>
      </p:sp>
    </p:spTree>
    <p:extLst>
      <p:ext uri="{BB962C8B-B14F-4D97-AF65-F5344CB8AC3E}">
        <p14:creationId xmlns:p14="http://schemas.microsoft.com/office/powerpoint/2010/main" val="6470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13072533" y="1780823"/>
            <a:ext cx="1752601" cy="2819399"/>
          </a:xfrm>
          <a:prstGeom prst="rect">
            <a:avLst/>
          </a:prstGeom>
          <a:solidFill>
            <a:srgbClr val="FFFF00">
              <a:alpha val="47058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  <p:sp>
        <p:nvSpPr>
          <p:cNvPr id="39938" name="Rectangle 1"/>
          <p:cNvSpPr>
            <a:spLocks/>
          </p:cNvSpPr>
          <p:nvPr/>
        </p:nvSpPr>
        <p:spPr bwMode="auto">
          <a:xfrm>
            <a:off x="453373" y="1219448"/>
            <a:ext cx="12877801" cy="689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  <a:latin typeface="Courier" charset="0"/>
                <a:ea typeface="ＭＳ Ｐゴシック" charset="-128"/>
              </a:rPr>
              <a:t>$</a:t>
            </a:r>
            <a:r>
              <a:rPr lang="en-US" altLang="en-US" sz="2800" dirty="0">
                <a:solidFill>
                  <a:schemeClr val="tx1"/>
                </a:solidFill>
                <a:latin typeface="Courier" charset="0"/>
                <a:ea typeface="ＭＳ Ｐゴシック" charset="-128"/>
              </a:rPr>
              <a:t> </a:t>
            </a:r>
            <a:r>
              <a:rPr lang="en-US" altLang="en-US" sz="2800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telnet </a:t>
            </a:r>
            <a:r>
              <a:rPr lang="en-US" altLang="en-US" sz="2800" dirty="0" err="1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FFFF00"/>
                </a:solidFill>
                <a:latin typeface="Courier" charset="0"/>
                <a:ea typeface="ＭＳ Ｐゴシック" charset="-128"/>
              </a:rPr>
              <a:t> 80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Trying 74.208.28.177...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Connected to </a:t>
            </a:r>
            <a:r>
              <a:rPr lang="en-US" altLang="en-US" sz="2800" dirty="0" err="1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www.dr-chuck.com.Escape</a:t>
            </a: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Courier" charset="0"/>
                <a:ea typeface="ＭＳ Ｐゴシック" charset="-128"/>
              </a:rPr>
              <a:t> character is '^]'.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GET http://</a:t>
            </a:r>
            <a:r>
              <a:rPr lang="en-US" altLang="en-US" sz="2800" dirty="0" err="1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00FF00"/>
                </a:solidFill>
                <a:latin typeface="Courier" charset="0"/>
                <a:ea typeface="ＭＳ Ｐゴシック" charset="-128"/>
              </a:rPr>
              <a:t>/page1.htm HTTP/1.0</a:t>
            </a:r>
          </a:p>
          <a:p>
            <a:pPr eaLnBrk="1" hangingPunct="1">
              <a:defRPr/>
            </a:pPr>
            <a:endParaRPr lang="en-US" altLang="en-US" sz="2800" dirty="0">
              <a:solidFill>
                <a:schemeClr val="tx1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HTTP/1.1 200 OK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Date: Thu, 08 Jan 2015 01:57:52 GMT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Last-Modified: Sun, 19 Jan 2014 14:25:43 GMT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Connection: close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FF00FF"/>
                </a:solidFill>
                <a:latin typeface="Courier" charset="0"/>
                <a:ea typeface="ＭＳ Ｐゴシック" charset="-128"/>
              </a:rPr>
              <a:t>Content-Type: text/html</a:t>
            </a:r>
          </a:p>
          <a:p>
            <a:pPr eaLnBrk="1" hangingPunct="1">
              <a:defRPr/>
            </a:pPr>
            <a:endParaRPr lang="en-US" altLang="en-US" sz="2800" dirty="0">
              <a:solidFill>
                <a:srgbClr val="FF00FF"/>
              </a:solidFill>
              <a:latin typeface="Courier" charset="0"/>
              <a:ea typeface="ＭＳ Ｐゴシック" charset="-128"/>
            </a:endParaRP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&lt;h1&gt;The First Page&lt;/h1&gt;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&lt;p&gt;If you like, you can switch to 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the &lt;a </a:t>
            </a:r>
            <a:r>
              <a:rPr lang="en-US" altLang="en-US" sz="2800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href</a:t>
            </a: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="http://</a:t>
            </a:r>
            <a:r>
              <a:rPr lang="en-US" altLang="en-US" sz="2800" dirty="0" err="1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www.dr-chuck.com</a:t>
            </a: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/page2.htm"&gt;Second </a:t>
            </a:r>
            <a:b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</a:br>
            <a:r>
              <a:rPr lang="en-US" altLang="en-US" sz="2800" dirty="0">
                <a:solidFill>
                  <a:srgbClr val="66FFCC"/>
                </a:solidFill>
                <a:latin typeface="Courier" charset="0"/>
                <a:ea typeface="ＭＳ Ｐゴシック" charset="-128"/>
              </a:rPr>
              <a:t>Page&lt;/a&gt;.&lt;/p&gt;</a:t>
            </a:r>
          </a:p>
          <a:p>
            <a:pPr eaLnBrk="1" hangingPunct="1">
              <a:defRPr/>
            </a:pPr>
            <a:r>
              <a:rPr lang="en-US" altLang="en-US" sz="2800" dirty="0">
                <a:solidFill>
                  <a:schemeClr val="bg1"/>
                </a:solidFill>
                <a:latin typeface="Courier" charset="0"/>
                <a:ea typeface="ＭＳ Ｐゴシック" charset="-128"/>
              </a:rPr>
              <a:t>Connection closed by foreign host.</a:t>
            </a:r>
          </a:p>
        </p:txBody>
      </p:sp>
      <p:sp>
        <p:nvSpPr>
          <p:cNvPr id="39939" name="Rectangle 5"/>
          <p:cNvSpPr>
            <a:spLocks/>
          </p:cNvSpPr>
          <p:nvPr/>
        </p:nvSpPr>
        <p:spPr bwMode="auto">
          <a:xfrm>
            <a:off x="12606319" y="4405258"/>
            <a:ext cx="2685029" cy="92333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6000">
                <a:solidFill>
                  <a:srgbClr val="0000FF"/>
                </a:solidFill>
                <a:ea typeface="ＭＳ Ｐゴシック" charset="-128"/>
              </a:rPr>
              <a:t>Browser</a:t>
            </a:r>
          </a:p>
        </p:txBody>
      </p:sp>
      <p:sp>
        <p:nvSpPr>
          <p:cNvPr id="39940" name="Rectangle 6"/>
          <p:cNvSpPr>
            <a:spLocks/>
          </p:cNvSpPr>
          <p:nvPr/>
        </p:nvSpPr>
        <p:spPr bwMode="auto">
          <a:xfrm>
            <a:off x="12300145" y="1050514"/>
            <a:ext cx="3297377" cy="80021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5200">
                <a:solidFill>
                  <a:srgbClr val="0000FF"/>
                </a:solidFill>
                <a:ea typeface="ＭＳ Ｐゴシック" charset="-128"/>
              </a:rPr>
              <a:t>Web Server</a:t>
            </a:r>
          </a:p>
        </p:txBody>
      </p:sp>
      <p:sp>
        <p:nvSpPr>
          <p:cNvPr id="39941" name="Line 7"/>
          <p:cNvSpPr>
            <a:spLocks noChangeShapeType="1"/>
          </p:cNvSpPr>
          <p:nvPr/>
        </p:nvSpPr>
        <p:spPr bwMode="auto">
          <a:xfrm flipH="1">
            <a:off x="13422489" y="2063045"/>
            <a:ext cx="22578" cy="2065867"/>
          </a:xfrm>
          <a:prstGeom prst="line">
            <a:avLst/>
          </a:prstGeom>
          <a:noFill/>
          <a:ln w="114300">
            <a:solidFill>
              <a:srgbClr val="00FF0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2" name="Line 8"/>
          <p:cNvSpPr>
            <a:spLocks noChangeShapeType="1"/>
          </p:cNvSpPr>
          <p:nvPr/>
        </p:nvSpPr>
        <p:spPr bwMode="auto">
          <a:xfrm rot="10800000" flipH="1">
            <a:off x="13938956" y="2085623"/>
            <a:ext cx="22578" cy="2108199"/>
          </a:xfrm>
          <a:prstGeom prst="line">
            <a:avLst/>
          </a:prstGeom>
          <a:noFill/>
          <a:ln w="114300">
            <a:solidFill>
              <a:srgbClr val="FF00FF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 rot="10800000" flipH="1">
            <a:off x="14458245" y="2051757"/>
            <a:ext cx="19755" cy="2108199"/>
          </a:xfrm>
          <a:prstGeom prst="line">
            <a:avLst/>
          </a:prstGeom>
          <a:noFill/>
          <a:ln w="114300">
            <a:solidFill>
              <a:srgbClr val="66FFCC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2025"/>
          </a:p>
        </p:txBody>
      </p:sp>
    </p:spTree>
    <p:extLst>
      <p:ext uri="{BB962C8B-B14F-4D97-AF65-F5344CB8AC3E}">
        <p14:creationId xmlns:p14="http://schemas.microsoft.com/office/powerpoint/2010/main" val="738030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1509891" y="770467"/>
            <a:ext cx="8243710" cy="2286000"/>
          </a:xfrm>
        </p:spPr>
        <p:txBody>
          <a:bodyPr/>
          <a:lstStyle/>
          <a:p>
            <a:pPr eaLnBrk="1" hangingPunct="1"/>
            <a:r>
              <a:rPr lang="en-US" altLang="en-US" sz="6400" dirty="0">
                <a:solidFill>
                  <a:srgbClr val="1FF6D6"/>
                </a:solidFill>
              </a:rPr>
              <a:t>Accurate Hacking in the Movies</a:t>
            </a:r>
          </a:p>
        </p:txBody>
      </p:sp>
      <p:sp>
        <p:nvSpPr>
          <p:cNvPr id="57346" name="Rectangle 2"/>
          <p:cNvSpPr>
            <a:spLocks noGrp="1" noChangeArrowheads="1"/>
          </p:cNvSpPr>
          <p:nvPr>
            <p:ph idx="1"/>
          </p:nvPr>
        </p:nvSpPr>
        <p:spPr>
          <a:xfrm>
            <a:off x="1509891" y="3172178"/>
            <a:ext cx="13236222" cy="3742267"/>
          </a:xfrm>
        </p:spPr>
        <p:txBody>
          <a:bodyPr/>
          <a:lstStyle/>
          <a:p>
            <a:pPr marL="749309">
              <a:defRPr/>
            </a:pPr>
            <a:r>
              <a:rPr lang="en-US" sz="3401" dirty="0"/>
              <a:t>Matrix Reloaded</a:t>
            </a:r>
          </a:p>
          <a:p>
            <a:pPr marL="749309">
              <a:defRPr/>
            </a:pPr>
            <a:r>
              <a:rPr lang="en-US" sz="3401" dirty="0"/>
              <a:t>Bourne Ultimatum</a:t>
            </a:r>
          </a:p>
          <a:p>
            <a:pPr marL="749309">
              <a:defRPr/>
            </a:pPr>
            <a:r>
              <a:rPr lang="en-US" sz="3401" dirty="0"/>
              <a:t>Die Hard 4</a:t>
            </a:r>
          </a:p>
          <a:p>
            <a:pPr marL="749309">
              <a:defRPr/>
            </a:pPr>
            <a:r>
              <a:rPr lang="en-US" sz="3401" dirty="0"/>
              <a:t>...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045" y="5170311"/>
            <a:ext cx="4817534" cy="28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333" y="1069623"/>
            <a:ext cx="4800601" cy="3973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Rectangle 5"/>
          <p:cNvSpPr>
            <a:spLocks/>
          </p:cNvSpPr>
          <p:nvPr/>
        </p:nvSpPr>
        <p:spPr bwMode="auto">
          <a:xfrm>
            <a:off x="2568423" y="7177902"/>
            <a:ext cx="52658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http://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nmap.org</a:t>
            </a:r>
            <a:r>
              <a:rPr lang="en-US" altLang="en-US" dirty="0">
                <a:solidFill>
                  <a:srgbClr val="1FF6D6"/>
                </a:solidFill>
                <a:ea typeface="ＭＳ Ｐゴシック" charset="-128"/>
              </a:rPr>
              <a:t>/</a:t>
            </a:r>
            <a:r>
              <a:rPr lang="en-US" altLang="en-US" dirty="0" err="1">
                <a:solidFill>
                  <a:srgbClr val="1FF6D6"/>
                </a:solidFill>
                <a:ea typeface="ＭＳ Ｐゴシック" charset="-128"/>
              </a:rPr>
              <a:t>movies.html</a:t>
            </a:r>
            <a:endParaRPr lang="en-US" altLang="en-US" dirty="0">
              <a:solidFill>
                <a:srgbClr val="1FF6D6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4009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1155700" y="586439"/>
            <a:ext cx="13932000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6600" u="none" strike="noStrike" cap="none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Transport Control Protocol (TCP)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7688263" cy="57023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457200" indent="-457200"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Formulado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em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cima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de um</a:t>
            </a:r>
            <a:r>
              <a:rPr lang="en-US" sz="36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IP (Internet Protocol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–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Protocolo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de Internet</a:t>
            </a:r>
            <a:r>
              <a:rPr lang="en-US" sz="36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)</a:t>
            </a:r>
          </a:p>
          <a:p>
            <a:pPr marL="457200" indent="-457200">
              <a:spcAft>
                <a:spcPts val="1000"/>
              </a:spcAft>
              <a:buSzPct val="100000"/>
              <a:buFont typeface="Cabin"/>
            </a:pPr>
            <a:r>
              <a:rPr lang="en-US" sz="3600" dirty="0">
                <a:solidFill>
                  <a:schemeClr val="lt1"/>
                </a:solidFill>
                <a:ea typeface="Arial" charset="0"/>
              </a:rPr>
              <a:t>Assume que o IP </a:t>
            </a:r>
            <a:r>
              <a:rPr lang="en-US" sz="3600" dirty="0" err="1">
                <a:solidFill>
                  <a:schemeClr val="lt1"/>
                </a:solidFill>
                <a:ea typeface="Arial" charset="0"/>
              </a:rPr>
              <a:t>pode</a:t>
            </a:r>
            <a:r>
              <a:rPr lang="en-US" sz="3600" dirty="0">
                <a:solidFill>
                  <a:schemeClr val="lt1"/>
                </a:solidFill>
                <a:ea typeface="Arial" charset="0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</a:rPr>
              <a:t>perder</a:t>
            </a:r>
            <a:r>
              <a:rPr lang="en-US" sz="3600" dirty="0">
                <a:solidFill>
                  <a:schemeClr val="lt1"/>
                </a:solidFill>
                <a:ea typeface="Arial" charset="0"/>
              </a:rPr>
              <a:t> dados – </a:t>
            </a:r>
            <a:r>
              <a:rPr lang="en-US" sz="3600" dirty="0" err="1">
                <a:solidFill>
                  <a:schemeClr val="lt1"/>
                </a:solidFill>
                <a:ea typeface="Arial" charset="0"/>
              </a:rPr>
              <a:t>armazena</a:t>
            </a:r>
            <a:r>
              <a:rPr lang="en-US" sz="3600" dirty="0">
                <a:solidFill>
                  <a:schemeClr val="lt1"/>
                </a:solidFill>
                <a:ea typeface="Arial" charset="0"/>
              </a:rPr>
              <a:t> e </a:t>
            </a:r>
            <a:r>
              <a:rPr lang="en-US" sz="3600" dirty="0" err="1">
                <a:solidFill>
                  <a:schemeClr val="lt1"/>
                </a:solidFill>
                <a:ea typeface="Arial" charset="0"/>
              </a:rPr>
              <a:t>retransmite</a:t>
            </a:r>
            <a:r>
              <a:rPr lang="en-US" sz="3600" dirty="0">
                <a:solidFill>
                  <a:schemeClr val="lt1"/>
                </a:solidFill>
                <a:ea typeface="Arial" charset="0"/>
              </a:rPr>
              <a:t> dados </a:t>
            </a:r>
            <a:r>
              <a:rPr lang="en-US" sz="3600" dirty="0" err="1">
                <a:solidFill>
                  <a:schemeClr val="lt1"/>
                </a:solidFill>
                <a:ea typeface="Arial" charset="0"/>
              </a:rPr>
              <a:t>caso</a:t>
            </a:r>
            <a:r>
              <a:rPr lang="en-US" sz="3600" dirty="0">
                <a:solidFill>
                  <a:schemeClr val="lt1"/>
                </a:solidFill>
                <a:ea typeface="Arial" charset="0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</a:rPr>
              <a:t>pareçam</a:t>
            </a:r>
            <a:r>
              <a:rPr lang="en-US" sz="3600" dirty="0">
                <a:solidFill>
                  <a:schemeClr val="lt1"/>
                </a:solidFill>
                <a:ea typeface="Arial" charset="0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</a:rPr>
              <a:t>perdidos</a:t>
            </a:r>
            <a:endParaRPr lang="en-US" sz="3600" dirty="0" err="1">
              <a:solidFill>
                <a:schemeClr val="lt1"/>
              </a:solidFill>
              <a:ea typeface="Arial" charset="0"/>
              <a:sym typeface="Cabin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3500"/>
              </a:spcBef>
              <a:spcAft>
                <a:spcPts val="1000"/>
              </a:spcAft>
              <a:buSzPct val="100000"/>
            </a:pPr>
            <a:r>
              <a:rPr lang="en-US" sz="3600" dirty="0" err="1">
                <a:solidFill>
                  <a:schemeClr val="lt1"/>
                </a:solidFill>
                <a:ea typeface="Arial" charset="0"/>
              </a:rPr>
              <a:t>Mantém</a:t>
            </a:r>
            <a:r>
              <a:rPr lang="en-US" sz="3600" dirty="0">
                <a:solidFill>
                  <a:schemeClr val="lt1"/>
                </a:solidFill>
                <a:ea typeface="Arial" charset="0"/>
              </a:rPr>
              <a:t> o "</a:t>
            </a:r>
            <a:r>
              <a:rPr lang="en-US" sz="3600" dirty="0" err="1">
                <a:solidFill>
                  <a:schemeClr val="lt1"/>
                </a:solidFill>
                <a:ea typeface="Arial" charset="0"/>
              </a:rPr>
              <a:t>controle</a:t>
            </a:r>
            <a:r>
              <a:rPr lang="en-US" sz="3600" dirty="0">
                <a:solidFill>
                  <a:schemeClr val="lt1"/>
                </a:solidFill>
                <a:ea typeface="Arial" charset="0"/>
              </a:rPr>
              <a:t> de </a:t>
            </a:r>
            <a:r>
              <a:rPr lang="en-US" sz="3600" dirty="0" err="1">
                <a:solidFill>
                  <a:schemeClr val="lt1"/>
                </a:solidFill>
                <a:ea typeface="Arial" charset="0"/>
              </a:rPr>
              <a:t>fluxo</a:t>
            </a:r>
            <a:r>
              <a:rPr lang="en-US" sz="3600" dirty="0">
                <a:solidFill>
                  <a:schemeClr val="lt1"/>
                </a:solidFill>
                <a:ea typeface="Arial" charset="0"/>
              </a:rPr>
              <a:t>" </a:t>
            </a:r>
            <a:r>
              <a:rPr lang="en-US" sz="3600" dirty="0" err="1">
                <a:solidFill>
                  <a:schemeClr val="lt1"/>
                </a:solidFill>
                <a:ea typeface="Arial" charset="0"/>
              </a:rPr>
              <a:t>usando</a:t>
            </a:r>
            <a:r>
              <a:rPr lang="en-US" sz="3600" dirty="0">
                <a:solidFill>
                  <a:schemeClr val="lt1"/>
                </a:solidFill>
                <a:ea typeface="Arial" charset="0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</a:rPr>
              <a:t>uma</a:t>
            </a:r>
            <a:r>
              <a:rPr lang="en-US" sz="3600" dirty="0">
                <a:solidFill>
                  <a:schemeClr val="lt1"/>
                </a:solidFill>
                <a:ea typeface="Arial" charset="0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</a:rPr>
              <a:t>janela</a:t>
            </a:r>
            <a:r>
              <a:rPr lang="en-US" sz="3600" dirty="0">
                <a:solidFill>
                  <a:schemeClr val="lt1"/>
                </a:solidFill>
                <a:ea typeface="Arial" charset="0"/>
              </a:rPr>
              <a:t> de </a:t>
            </a:r>
            <a:r>
              <a:rPr lang="en-US" sz="3600" dirty="0" err="1">
                <a:solidFill>
                  <a:schemeClr val="lt1"/>
                </a:solidFill>
                <a:ea typeface="Arial" charset="0"/>
              </a:rPr>
              <a:t>transmissão</a:t>
            </a:r>
            <a:endParaRPr lang="en-US" sz="3600" dirty="0">
              <a:solidFill>
                <a:schemeClr val="lt1"/>
              </a:solidFill>
              <a:ea typeface="Arial" charset="0"/>
            </a:endParaRPr>
          </a:p>
          <a:p>
            <a:pPr marL="457200" indent="-457200">
              <a:spcAft>
                <a:spcPts val="1000"/>
              </a:spcAft>
              <a:buSzPct val="100000"/>
              <a:buFont typeface="Cabin"/>
            </a:pP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Provê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uma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 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confiável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 </a:t>
            </a:r>
            <a:r>
              <a:rPr lang="en-US" sz="3600" u="none" strike="noStrike" cap="none" dirty="0">
                <a:solidFill>
                  <a:srgbClr val="FFFF00"/>
                </a:solidFill>
                <a:ea typeface="Arial" charset="0"/>
                <a:sym typeface="Cabin"/>
              </a:rPr>
              <a:t>pipe</a:t>
            </a:r>
            <a:r>
              <a:rPr lang="en-US" sz="3600" dirty="0">
                <a:solidFill>
                  <a:srgbClr val="FFFF00"/>
                </a:solidFill>
                <a:ea typeface="Arial" charset="0"/>
                <a:sym typeface="Cabin"/>
              </a:rPr>
              <a:t> (</a:t>
            </a:r>
            <a:r>
              <a:rPr lang="en-US" sz="3600" dirty="0" err="1">
                <a:solidFill>
                  <a:srgbClr val="FFFF00"/>
                </a:solidFill>
                <a:ea typeface="Arial" charset="0"/>
                <a:sym typeface="Cabin"/>
              </a:rPr>
              <a:t>linha</a:t>
            </a:r>
            <a:r>
              <a:rPr lang="en-US" sz="3600" dirty="0">
                <a:solidFill>
                  <a:srgbClr val="FFFF00"/>
                </a:solidFill>
                <a:ea typeface="Arial" charset="0"/>
                <a:sym typeface="Cabin"/>
              </a:rPr>
              <a:t> de </a:t>
            </a:r>
            <a:r>
              <a:rPr lang="en-US" sz="3600" dirty="0" err="1">
                <a:solidFill>
                  <a:srgbClr val="FFFF00"/>
                </a:solidFill>
                <a:ea typeface="Arial" charset="0"/>
                <a:sym typeface="Cabin"/>
              </a:rPr>
              <a:t>comunicação</a:t>
            </a:r>
            <a:r>
              <a:rPr lang="en-US" sz="3600" dirty="0">
                <a:solidFill>
                  <a:srgbClr val="FFFF00"/>
                </a:solidFill>
                <a:ea typeface="Arial" charset="0"/>
                <a:sym typeface="Cabin"/>
              </a:rPr>
              <a:t>)</a:t>
            </a:r>
            <a:endParaRPr lang="en-US" sz="3600" u="none" strike="noStrike" cap="none" dirty="0">
              <a:solidFill>
                <a:srgbClr val="FFFF00"/>
              </a:solidFill>
              <a:ea typeface="Arial" charset="0"/>
            </a:endParaRP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9100" y="2501900"/>
            <a:ext cx="6007199" cy="46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9607600" y="3826250"/>
            <a:ext cx="5410200" cy="673199"/>
          </a:xfrm>
          <a:prstGeom prst="rect">
            <a:avLst/>
          </a:prstGeom>
          <a:noFill/>
          <a:ln w="254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8910304" y="7562850"/>
            <a:ext cx="7264499" cy="838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0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Source: </a:t>
            </a:r>
            <a:r>
              <a:rPr lang="en-US" sz="2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http://en.wikipedia.org/wiki/Internet_Protocol_Suite</a:t>
            </a:r>
            <a:r>
              <a:rPr lang="en-US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>
              <a:buClr>
                <a:srgbClr val="00FF00"/>
              </a:buClr>
              <a:buSzPct val="25000"/>
            </a:pPr>
            <a:r>
              <a:rPr lang="en-US" sz="7600" dirty="0">
                <a:solidFill>
                  <a:srgbClr val="FFD966"/>
                </a:solidFill>
                <a:sym typeface="Cabin"/>
              </a:rPr>
              <a:t>Vamos Escrever um Navegador </a:t>
            </a:r>
            <a:r>
              <a:rPr lang="en-US" sz="7600">
                <a:solidFill>
                  <a:srgbClr val="FFD966"/>
                </a:solidFill>
                <a:sym typeface="Cabin"/>
              </a:rPr>
              <a:t>de Rede!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152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HTTP Request in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479122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HTTP/1.0\r\n\r\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n'.encode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data.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end='')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FDC5774-7986-480A-969C-96030693841A}"/>
              </a:ext>
            </a:extLst>
          </p:cNvPr>
          <p:cNvSpPr txBox="1"/>
          <p:nvPr/>
        </p:nvSpPr>
        <p:spPr>
          <a:xfrm>
            <a:off x="10723145" y="5367677"/>
            <a:ext cx="1219200" cy="58477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/>
              <a:t>Seu Programa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F4E3C4-04B2-47F0-9963-F5936578B406}"/>
              </a:ext>
            </a:extLst>
          </p:cNvPr>
          <p:cNvSpPr txBox="1"/>
          <p:nvPr/>
        </p:nvSpPr>
        <p:spPr>
          <a:xfrm>
            <a:off x="10921890" y="6386226"/>
            <a:ext cx="824089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conctar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0F7DFAC-1BBE-4475-A1A5-0C12B76EA010}"/>
              </a:ext>
            </a:extLst>
          </p:cNvPr>
          <p:cNvSpPr txBox="1"/>
          <p:nvPr/>
        </p:nvSpPr>
        <p:spPr>
          <a:xfrm>
            <a:off x="10990272" y="6770820"/>
            <a:ext cx="673571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enviar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D11A9E7-6087-4286-BD55-8FA217496B1F}"/>
              </a:ext>
            </a:extLst>
          </p:cNvPr>
          <p:cNvSpPr txBox="1"/>
          <p:nvPr/>
        </p:nvSpPr>
        <p:spPr>
          <a:xfrm>
            <a:off x="10928292" y="7062680"/>
            <a:ext cx="824089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receber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/>
        </p:nvSpPr>
        <p:spPr>
          <a:xfrm>
            <a:off x="438150" y="1768476"/>
            <a:ext cx="9431337" cy="5643562"/>
          </a:xfrm>
          <a:prstGeom prst="rect">
            <a:avLst/>
          </a:prstGeom>
          <a:noFill/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HTTP/1.1 200 OK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Date: Sun, 14 Mar 2010 23:52:41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Server: Apache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Last-Modified: Tue, 29 Dec 2009 01:31:22 GMT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ETag: "143c1b33-a7-4b395bea"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Accept-Ranges: bytes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Content-Length: 167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Connection: close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rgbClr val="FF00FF"/>
                </a:solidFill>
                <a:latin typeface="Courier"/>
                <a:ea typeface="Courier New"/>
                <a:cs typeface="Courier"/>
                <a:sym typeface="Courier New"/>
              </a:rPr>
              <a:t>Content-Type: text/plain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0" u="none" strike="noStrike" cap="none">
              <a:solidFill>
                <a:srgbClr val="FF00FF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400" i="0" u="none" strike="noStrike" cap="none">
                <a:solidFill>
                  <a:schemeClr val="lt1"/>
                </a:solidFill>
                <a:latin typeface="Courier"/>
                <a:ea typeface="Courier New"/>
                <a:cs typeface="Courier"/>
                <a:sym typeface="Courier New"/>
              </a:rPr>
              <a:t>Who is already sick and pale with grief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0566400" y="2971800"/>
            <a:ext cx="5111750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data = </a:t>
            </a:r>
            <a:r>
              <a:rPr lang="en-US" sz="24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4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(data)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print(</a:t>
            </a:r>
            <a:r>
              <a:rPr lang="en-US" sz="24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data.</a:t>
            </a:r>
            <a:r>
              <a:rPr lang="en-US" sz="2400" i="0" u="none" strike="noStrike" cap="none" dirty="0" err="1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400" i="0" u="none" strike="noStrike" cap="none" dirty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()</a:t>
            </a:r>
            <a:r>
              <a:rPr lang="en-US" sz="24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10158411" y="1959514"/>
            <a:ext cx="3233739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Header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0158411" y="6424179"/>
            <a:ext cx="2963864" cy="622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 Body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D966"/>
                </a:solidFill>
              </a:rPr>
              <a:t>Sobre Caracteres e Strings</a:t>
            </a:r>
            <a:r>
              <a:rPr lang="is-IS" dirty="0">
                <a:solidFill>
                  <a:srgbClr val="FFD966"/>
                </a:solidFill>
              </a:rPr>
              <a:t>…</a:t>
            </a:r>
            <a:endParaRPr lang="en-US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5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808" y="7402940"/>
            <a:ext cx="92015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en.wikipedia.org</a:t>
            </a:r>
            <a:r>
              <a:rPr lang="en-US" sz="2800" dirty="0">
                <a:solidFill>
                  <a:srgbClr val="FFFF00"/>
                </a:solidFill>
              </a:rPr>
              <a:t>/wiki/ASCII</a:t>
            </a:r>
          </a:p>
          <a:p>
            <a:r>
              <a:rPr lang="en-US" sz="2800" dirty="0">
                <a:solidFill>
                  <a:srgbClr val="FFFF00"/>
                </a:solidFill>
              </a:rPr>
              <a:t>http://</a:t>
            </a:r>
            <a:r>
              <a:rPr lang="en-US" sz="2800" dirty="0" err="1">
                <a:solidFill>
                  <a:srgbClr val="FFFF00"/>
                </a:solidFill>
              </a:rPr>
              <a:t>www.catonmat.net</a:t>
            </a:r>
            <a:r>
              <a:rPr lang="en-US" sz="2800" dirty="0">
                <a:solidFill>
                  <a:srgbClr val="FFFF00"/>
                </a:solidFill>
              </a:rPr>
              <a:t>/download/</a:t>
            </a:r>
            <a:r>
              <a:rPr lang="en-US" sz="2800" dirty="0" err="1">
                <a:solidFill>
                  <a:srgbClr val="FFFF00"/>
                </a:solidFill>
              </a:rPr>
              <a:t>ascii</a:t>
            </a:r>
            <a:r>
              <a:rPr lang="en-US" sz="2800" dirty="0">
                <a:solidFill>
                  <a:srgbClr val="FFFF00"/>
                </a:solidFill>
              </a:rPr>
              <a:t>-cheat-</a:t>
            </a:r>
            <a:r>
              <a:rPr lang="en-US" sz="2800" dirty="0" err="1">
                <a:solidFill>
                  <a:srgbClr val="FFFF00"/>
                </a:solidFill>
              </a:rPr>
              <a:t>sheet.png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>
                <a:solidFill>
                  <a:srgbClr val="FFD966"/>
                </a:solidFill>
              </a:rPr>
              <a:t>ASCII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93353" y="2738642"/>
            <a:ext cx="3098525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American Standard Code for Information Interchange</a:t>
            </a:r>
          </a:p>
          <a:p>
            <a:r>
              <a:rPr lang="en-US" sz="3200">
                <a:solidFill>
                  <a:schemeClr val="bg1"/>
                </a:solidFill>
              </a:rPr>
              <a:t>(Código padrão americano para troca de informação)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0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D966"/>
                </a:solidFill>
              </a:rPr>
              <a:t>Representando</a:t>
            </a:r>
            <a:r>
              <a:rPr lang="en-US" dirty="0">
                <a:solidFill>
                  <a:srgbClr val="FFD966"/>
                </a:solidFill>
              </a:rPr>
              <a:t> Simples Strings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7690126" cy="6003787"/>
          </a:xfrm>
        </p:spPr>
        <p:txBody>
          <a:bodyPr/>
          <a:lstStyle/>
          <a:p>
            <a:pPr marL="871220"/>
            <a:r>
              <a:rPr lang="pt-BR" dirty="0"/>
              <a:t>Cada caractere é representado por um número entre 0 e 256  </a:t>
            </a:r>
          </a:p>
          <a:p>
            <a:pPr marL="871220"/>
            <a:r>
              <a:rPr lang="pt-BR" dirty="0"/>
              <a:t>Nos referimos a "8 bits de memória como um </a:t>
            </a:r>
            <a:r>
              <a:rPr lang="pt-BR" dirty="0">
                <a:solidFill>
                  <a:srgbClr val="00FA00"/>
                </a:solidFill>
              </a:rPr>
              <a:t>"byte" </a:t>
            </a:r>
            <a:r>
              <a:rPr lang="pt-BR" dirty="0"/>
              <a:t>de memória – (i.e. minha unidade de disco contém 3 </a:t>
            </a:r>
            <a:r>
              <a:rPr lang="pt-BR" dirty="0" err="1"/>
              <a:t>Tera</a:t>
            </a:r>
            <a:r>
              <a:rPr lang="pt-BR" dirty="0" err="1">
                <a:solidFill>
                  <a:srgbClr val="00FA00"/>
                </a:solidFill>
              </a:rPr>
              <a:t>bytes</a:t>
            </a:r>
            <a:r>
              <a:rPr lang="pt-BR" dirty="0"/>
              <a:t> de memória)</a:t>
            </a:r>
          </a:p>
          <a:p>
            <a:pPr marL="871220"/>
            <a:r>
              <a:rPr lang="pt-BR" dirty="0">
                <a:solidFill>
                  <a:srgbClr val="FFFFFF"/>
                </a:solidFill>
              </a:rPr>
              <a:t>A função </a:t>
            </a:r>
            <a:r>
              <a:rPr lang="pt-BR" dirty="0" err="1">
                <a:solidFill>
                  <a:srgbClr val="FF40FF"/>
                </a:solidFill>
              </a:rPr>
              <a:t>ord</a:t>
            </a:r>
            <a:r>
              <a:rPr lang="pt-BR" dirty="0">
                <a:solidFill>
                  <a:srgbClr val="FF40FF"/>
                </a:solidFill>
              </a:rPr>
              <a:t>() </a:t>
            </a:r>
            <a:r>
              <a:rPr lang="pt-BR" dirty="0"/>
              <a:t>nos mostra o valor numérico de um simples caractere ASCII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75048" y="3645654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09458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5700" y="847164"/>
            <a:ext cx="3436178" cy="1692735"/>
          </a:xfrm>
        </p:spPr>
        <p:txBody>
          <a:bodyPr/>
          <a:lstStyle/>
          <a:p>
            <a:r>
              <a:rPr lang="en-US">
                <a:solidFill>
                  <a:srgbClr val="FFD966"/>
                </a:solidFill>
              </a:rPr>
              <a:t>ASCII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7679" y="2703545"/>
            <a:ext cx="448071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'H'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72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'e'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101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 print(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ord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'\n'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10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&gt;&gt;&gt;</a:t>
            </a:r>
            <a:r>
              <a:rPr lang="en-US" sz="2800" b="1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6948" y="6321287"/>
            <a:ext cx="4094922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Nos </a:t>
            </a:r>
            <a:r>
              <a:rPr lang="en-US" sz="2800" dirty="0" err="1">
                <a:solidFill>
                  <a:schemeClr val="bg1"/>
                </a:solidFill>
              </a:rPr>
              <a:t>anos</a:t>
            </a:r>
            <a:r>
              <a:rPr lang="en-US" sz="2800" dirty="0">
                <a:solidFill>
                  <a:schemeClr val="bg1"/>
                </a:solidFill>
              </a:rPr>
              <a:t> 1960s and 1970s, </a:t>
            </a:r>
            <a:r>
              <a:rPr lang="en-US" sz="2800" dirty="0" err="1">
                <a:solidFill>
                  <a:schemeClr val="bg1"/>
                </a:solidFill>
              </a:rPr>
              <a:t>nós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assumimos</a:t>
            </a:r>
            <a:r>
              <a:rPr lang="en-US" sz="2800" dirty="0">
                <a:solidFill>
                  <a:schemeClr val="bg1"/>
                </a:solidFill>
              </a:rPr>
              <a:t> que um byte era um </a:t>
            </a:r>
            <a:r>
              <a:rPr lang="en-US" sz="2800" dirty="0" err="1">
                <a:solidFill>
                  <a:schemeClr val="bg1"/>
                </a:solidFill>
              </a:rPr>
              <a:t>caractere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70" y="906615"/>
            <a:ext cx="8110329" cy="64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16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95" y="728476"/>
            <a:ext cx="12999076" cy="7353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47464" y="1621166"/>
            <a:ext cx="4142481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http://</a:t>
            </a:r>
            <a:r>
              <a:rPr lang="en-US" sz="2800" dirty="0" err="1">
                <a:solidFill>
                  <a:schemeClr val="accent2"/>
                </a:solidFill>
              </a:rPr>
              <a:t>unicode.org</a:t>
            </a:r>
            <a:r>
              <a:rPr lang="en-US" sz="2800" dirty="0">
                <a:solidFill>
                  <a:schemeClr val="accent2"/>
                </a:solidFill>
              </a:rPr>
              <a:t>/charts/</a:t>
            </a:r>
          </a:p>
        </p:txBody>
      </p:sp>
    </p:spTree>
    <p:extLst>
      <p:ext uri="{BB962C8B-B14F-4D97-AF65-F5344CB8AC3E}">
        <p14:creationId xmlns:p14="http://schemas.microsoft.com/office/powerpoint/2010/main" val="1455794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D966"/>
                </a:solidFill>
              </a:rPr>
              <a:t>Caracteres</a:t>
            </a:r>
            <a:r>
              <a:rPr lang="en-US" dirty="0">
                <a:solidFill>
                  <a:srgbClr val="FFD966"/>
                </a:solidFill>
              </a:rPr>
              <a:t> </a:t>
            </a:r>
            <a:r>
              <a:rPr lang="en-US" dirty="0" err="1">
                <a:solidFill>
                  <a:srgbClr val="FFD966"/>
                </a:solidFill>
              </a:rPr>
              <a:t>Mult</a:t>
            </a:r>
            <a:r>
              <a:rPr lang="en-US" dirty="0">
                <a:solidFill>
                  <a:srgbClr val="FFD966"/>
                </a:solidFill>
              </a:rPr>
              <a:t>-Byte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0363" y="2603500"/>
            <a:ext cx="14577337" cy="5923811"/>
          </a:xfrm>
        </p:spPr>
        <p:txBody>
          <a:bodyPr/>
          <a:lstStyle/>
          <a:p>
            <a:pPr marL="569595" indent="0">
              <a:spcBef>
                <a:spcPts val="1600"/>
              </a:spcBef>
              <a:buNone/>
            </a:pPr>
            <a:r>
              <a:rPr lang="pt-BR" sz="2800" dirty="0"/>
              <a:t>Para representar grande número de caracteres, os computadores devem manipular o que chamamos de caracteres de mais de um byte</a:t>
            </a:r>
          </a:p>
          <a:p>
            <a:pPr lvl="1" indent="-302895">
              <a:spcBef>
                <a:spcPts val="1600"/>
              </a:spcBef>
            </a:pPr>
            <a:r>
              <a:rPr lang="pt-BR" sz="2800" dirty="0"/>
              <a:t>UTF-16 – Comprimento fixo - Dois bytes</a:t>
            </a:r>
          </a:p>
          <a:p>
            <a:pPr lvl="1" indent="-302895">
              <a:spcBef>
                <a:spcPts val="1600"/>
              </a:spcBef>
            </a:pPr>
            <a:r>
              <a:rPr lang="pt-BR" sz="2800" dirty="0"/>
              <a:t>UTF-32 – Comprimento fixo - Quatro Bytes</a:t>
            </a:r>
          </a:p>
          <a:p>
            <a:pPr lvl="1" indent="-302895">
              <a:spcBef>
                <a:spcPts val="1600"/>
              </a:spcBef>
            </a:pPr>
            <a:r>
              <a:rPr lang="pt-BR" sz="2800" dirty="0">
                <a:solidFill>
                  <a:srgbClr val="00FA00"/>
                </a:solidFill>
              </a:rPr>
              <a:t>UTF-8</a:t>
            </a:r>
            <a:r>
              <a:rPr lang="pt-BR" sz="2800" dirty="0"/>
              <a:t> – 1-4 bytes</a:t>
            </a:r>
          </a:p>
          <a:p>
            <a:pPr marL="1153795" lvl="2" indent="0">
              <a:spcBef>
                <a:spcPts val="1600"/>
              </a:spcBef>
              <a:buNone/>
            </a:pPr>
            <a:r>
              <a:rPr lang="pt-BR" dirty="0"/>
              <a:t>-  Compatível com ASCII</a:t>
            </a:r>
          </a:p>
          <a:p>
            <a:pPr marL="1153795" lvl="2" indent="0">
              <a:spcBef>
                <a:spcPts val="1600"/>
              </a:spcBef>
              <a:buNone/>
            </a:pPr>
            <a:r>
              <a:rPr lang="pt-BR" dirty="0"/>
              <a:t>-  Detecção automática com ASCII e UTF-8</a:t>
            </a:r>
          </a:p>
          <a:p>
            <a:pPr marL="1153795" lvl="2" indent="0">
              <a:spcBef>
                <a:spcPts val="1600"/>
              </a:spcBef>
              <a:buNone/>
            </a:pPr>
            <a:r>
              <a:rPr lang="en-US" dirty="0">
                <a:solidFill>
                  <a:srgbClr val="00FA00"/>
                </a:solidFill>
              </a:rPr>
              <a:t>-  </a:t>
            </a:r>
            <a:r>
              <a:rPr lang="pt-BR" dirty="0">
                <a:solidFill>
                  <a:srgbClr val="00FA00"/>
                </a:solidFill>
              </a:rPr>
              <a:t>UTF-8 é prática recomendada para codificar dados </a:t>
            </a:r>
            <a:br>
              <a:rPr lang="pt-BR" dirty="0"/>
            </a:br>
            <a:r>
              <a:rPr lang="pt-BR" dirty="0">
                <a:solidFill>
                  <a:srgbClr val="00FA00"/>
                </a:solidFill>
              </a:rPr>
              <a:t>   que serão trocados entre sistemas</a:t>
            </a:r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10669361" y="3762995"/>
            <a:ext cx="489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https://</a:t>
            </a:r>
            <a:r>
              <a:rPr lang="en-US" sz="2400" dirty="0" err="1">
                <a:solidFill>
                  <a:srgbClr val="FFFF00"/>
                </a:solidFill>
              </a:rPr>
              <a:t>en.wikipedia.org</a:t>
            </a:r>
            <a:r>
              <a:rPr lang="en-US" sz="2400" dirty="0">
                <a:solidFill>
                  <a:srgbClr val="FFFF00"/>
                </a:solidFill>
              </a:rPr>
              <a:t>/wiki/UTF-8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032" y="4487293"/>
            <a:ext cx="5519742" cy="32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99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Dois </a:t>
            </a:r>
            <a:r>
              <a:rPr lang="en-US" dirty="0" err="1">
                <a:solidFill>
                  <a:srgbClr val="FFD966"/>
                </a:solidFill>
              </a:rPr>
              <a:t>tipos</a:t>
            </a:r>
            <a:r>
              <a:rPr lang="en-US" dirty="0">
                <a:solidFill>
                  <a:srgbClr val="FFD966"/>
                </a:solidFill>
              </a:rPr>
              <a:t> de Strings </a:t>
            </a:r>
            <a:r>
              <a:rPr lang="en-US" dirty="0" err="1">
                <a:solidFill>
                  <a:srgbClr val="FFD966"/>
                </a:solidFill>
              </a:rPr>
              <a:t>em</a:t>
            </a:r>
            <a:r>
              <a:rPr lang="en-US" dirty="0">
                <a:solidFill>
                  <a:srgbClr val="FFD966"/>
                </a:solidFill>
              </a:rPr>
              <a:t> Python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19694" y="2723853"/>
            <a:ext cx="62841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3.5.1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4869" y="2723853"/>
            <a:ext cx="63601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1226" y="7366599"/>
            <a:ext cx="909131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 err="1">
                <a:solidFill>
                  <a:srgbClr val="00FA00"/>
                </a:solidFill>
              </a:rPr>
              <a:t>Em</a:t>
            </a:r>
            <a:r>
              <a:rPr lang="en-US" sz="3600" dirty="0">
                <a:solidFill>
                  <a:srgbClr val="00FA00"/>
                </a:solidFill>
              </a:rPr>
              <a:t> Python 3, </a:t>
            </a:r>
            <a:r>
              <a:rPr lang="en-US" sz="3600" dirty="0" err="1">
                <a:solidFill>
                  <a:srgbClr val="00FA00"/>
                </a:solidFill>
              </a:rPr>
              <a:t>todas</a:t>
            </a:r>
            <a:r>
              <a:rPr lang="en-US" sz="3600" dirty="0">
                <a:solidFill>
                  <a:srgbClr val="00FA00"/>
                </a:solidFill>
              </a:rPr>
              <a:t> as strings </a:t>
            </a:r>
            <a:r>
              <a:rPr lang="en-US" sz="3600" dirty="0" err="1">
                <a:solidFill>
                  <a:srgbClr val="00FA00"/>
                </a:solidFill>
              </a:rPr>
              <a:t>são</a:t>
            </a:r>
            <a:r>
              <a:rPr lang="en-US" sz="3600" dirty="0">
                <a:solidFill>
                  <a:srgbClr val="00FA00"/>
                </a:solidFill>
              </a:rPr>
              <a:t> Unicode</a:t>
            </a:r>
          </a:p>
        </p:txBody>
      </p:sp>
    </p:spTree>
    <p:extLst>
      <p:ext uri="{BB962C8B-B14F-4D97-AF65-F5344CB8AC3E}">
        <p14:creationId xmlns:p14="http://schemas.microsoft.com/office/powerpoint/2010/main" val="1090407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4419600" y="7689900"/>
            <a:ext cx="110939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http://www.flickr.com/photos/kitcowan/2103850699/</a:t>
            </a: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49599" y="1049337"/>
            <a:ext cx="40640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00" y="1049337"/>
            <a:ext cx="7467600" cy="51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788988" y="6779469"/>
            <a:ext cx="970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6"/>
              </a:rPr>
              <a:t>en.wikipedia.org/wiki/Tin_can_telephone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Python 2 versus Python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40703" y="2734810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3.5.1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&lt;class 'bytes'&gt;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7086" y="2723853"/>
            <a:ext cx="528030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2.7.10 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dirty="0" err="1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&lt;type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unicode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1992791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Python 3 e Unicode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2603500"/>
            <a:ext cx="8420339" cy="6172769"/>
          </a:xfrm>
        </p:spPr>
        <p:txBody>
          <a:bodyPr/>
          <a:lstStyle/>
          <a:p>
            <a:pPr marL="871220"/>
            <a:r>
              <a:rPr lang="pt-BR" dirty="0"/>
              <a:t>Em Python 3, todas as </a:t>
            </a:r>
            <a:r>
              <a:rPr lang="pt-BR" dirty="0" err="1"/>
              <a:t>strings</a:t>
            </a:r>
            <a:r>
              <a:rPr lang="pt-BR" dirty="0"/>
              <a:t> internamente são UNICODE </a:t>
            </a:r>
          </a:p>
          <a:p>
            <a:pPr marL="871220"/>
            <a:r>
              <a:rPr lang="pt-BR" dirty="0"/>
              <a:t>Trabalhar com </a:t>
            </a:r>
            <a:r>
              <a:rPr lang="pt-BR" dirty="0" err="1"/>
              <a:t>strins</a:t>
            </a:r>
            <a:r>
              <a:rPr lang="pt-BR" dirty="0"/>
              <a:t> em Python e ler dados em arquivos normalmente "só funcionam"</a:t>
            </a:r>
          </a:p>
          <a:p>
            <a:pPr marL="871220"/>
            <a:r>
              <a:rPr lang="pt-BR" dirty="0"/>
              <a:t>Quando nos comunicamos com um recurso de rede usando sockets ou comunicamos com uma base de dados, precisamos codificar e decodificar dados (geralmente para UTF-8)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64726" y="2723853"/>
            <a:ext cx="492297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Python 3.5.1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b'abc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&lt;class 'bytes'&gt;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'이광춘'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x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u'이광춘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&gt;&gt;&gt; type(x)</a:t>
            </a:r>
          </a:p>
          <a:p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&lt;class '</a:t>
            </a:r>
            <a:r>
              <a:rPr lang="en-US" sz="3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str</a:t>
            </a:r>
            <a:r>
              <a:rPr lang="en-US" sz="3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2446672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D966"/>
                </a:solidFill>
              </a:rPr>
              <a:t>Python Strings to Bytes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699" y="2603500"/>
            <a:ext cx="14856933" cy="5702399"/>
          </a:xfrm>
        </p:spPr>
        <p:txBody>
          <a:bodyPr/>
          <a:lstStyle/>
          <a:p>
            <a:pPr marL="871220"/>
            <a:r>
              <a:rPr lang="en-US"/>
              <a:t>Quando falamos de um recurso externo como um socket de rede, nós enviamos bytes, então precisamos codificar as strings do Python 3 strings em caracteres de codificação dados</a:t>
            </a:r>
          </a:p>
          <a:p>
            <a:pPr marL="871220"/>
            <a:r>
              <a:rPr lang="en-US"/>
              <a:t>Quando lemos dados de um recurso externo, precisamos decodificá-los com base no seu conjunto de caracteres que é propriamente representado como uma string em Python 3</a:t>
            </a:r>
          </a:p>
        </p:txBody>
      </p:sp>
      <p:sp>
        <p:nvSpPr>
          <p:cNvPr id="4" name="Shape 661"/>
          <p:cNvSpPr txBox="1"/>
          <p:nvPr/>
        </p:nvSpPr>
        <p:spPr>
          <a:xfrm>
            <a:off x="6724119" y="5265955"/>
            <a:ext cx="7447259" cy="32004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while True: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800" i="0" u="none" strike="noStrike" cap="none" dirty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8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mysock.recv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(512)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if ( </a:t>
            </a:r>
            <a:r>
              <a:rPr lang="en-US" sz="28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len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-US" sz="2800" i="0" u="none" strike="noStrike" cap="none" dirty="0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 &lt; 1 )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    break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</a:t>
            </a:r>
            <a:r>
              <a:rPr lang="en-US" sz="28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800" i="0" u="none" strike="noStrike" cap="none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-US" sz="2800" i="0" u="none" strike="noStrike" cap="none" dirty="0" err="1">
                <a:solidFill>
                  <a:srgbClr val="FFC000"/>
                </a:solidFill>
                <a:latin typeface="Courier"/>
                <a:ea typeface="Courier New"/>
                <a:cs typeface="Courier"/>
                <a:sym typeface="Courier New"/>
              </a:rPr>
              <a:t>data</a:t>
            </a:r>
            <a:r>
              <a:rPr lang="en-US" sz="2800" i="0" u="none" strike="noStrike" cap="none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.</a:t>
            </a:r>
            <a:r>
              <a:rPr lang="en-US" sz="2800" i="0" u="none" strike="noStrike" cap="none" dirty="0" err="1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decode</a:t>
            </a:r>
            <a:r>
              <a:rPr lang="en-US" sz="2800" i="0" u="none" strike="noStrike" cap="none" dirty="0">
                <a:solidFill>
                  <a:srgbClr val="00FA00"/>
                </a:solidFill>
                <a:latin typeface="Courier"/>
                <a:ea typeface="Courier New"/>
                <a:cs typeface="Courier"/>
                <a:sym typeface="Courier New"/>
              </a:rPr>
              <a:t>()</a:t>
            </a:r>
            <a:endParaRPr lang="en-US" sz="2800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280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mystring</a:t>
            </a:r>
            <a:r>
              <a:rPr lang="en-US" sz="2800" dirty="0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-US" sz="2800" i="0" u="none" strike="noStrike" cap="none" dirty="0">
              <a:solidFill>
                <a:srgbClr val="FFFF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77257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>
            <a:spLocks noGrp="1"/>
          </p:cNvSpPr>
          <p:nvPr>
            <p:ph type="title"/>
          </p:nvPr>
        </p:nvSpPr>
        <p:spPr>
          <a:xfrm>
            <a:off x="515997" y="847164"/>
            <a:ext cx="15211406" cy="171154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>
              <a:buClr>
                <a:srgbClr val="00FF00"/>
              </a:buClr>
              <a:buSzPct val="25000"/>
            </a:pPr>
            <a:r>
              <a:rPr lang="en-US" sz="7600">
                <a:solidFill>
                  <a:srgbClr val="FFD966"/>
                </a:solidFill>
                <a:ea typeface="Arial" charset="0"/>
                <a:sym typeface="Cabin"/>
              </a:rPr>
              <a:t>Um Requisito</a:t>
            </a:r>
            <a:r>
              <a:rPr lang="en-US" sz="7600" u="none" strike="noStrike" cap="none">
                <a:solidFill>
                  <a:srgbClr val="FFD966"/>
                </a:solidFill>
                <a:ea typeface="Arial" charset="0"/>
                <a:sym typeface="Cabin"/>
              </a:rPr>
              <a:t> </a:t>
            </a:r>
            <a:r>
              <a:rPr lang="en-US" sz="7600">
                <a:solidFill>
                  <a:srgbClr val="FFD966"/>
                </a:solidFill>
                <a:ea typeface="Arial" charset="0"/>
                <a:sym typeface="Cabin"/>
              </a:rPr>
              <a:t>de HTTP em </a:t>
            </a:r>
            <a:r>
              <a:rPr lang="en-US" sz="7600" u="none" strike="noStrike" cap="none" dirty="0">
                <a:solidFill>
                  <a:srgbClr val="FFD966"/>
                </a:solidFill>
                <a:ea typeface="Arial" charset="0"/>
                <a:sym typeface="Cabin"/>
              </a:rPr>
              <a:t>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50" y="5327650"/>
            <a:ext cx="4965700" cy="2565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9731" y="2539899"/>
            <a:ext cx="13932019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8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8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8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A20C1C1-3BA5-4E83-8C4D-1DA4376FABB9}"/>
              </a:ext>
            </a:extLst>
          </p:cNvPr>
          <p:cNvSpPr txBox="1"/>
          <p:nvPr/>
        </p:nvSpPr>
        <p:spPr>
          <a:xfrm>
            <a:off x="10704522" y="5423547"/>
            <a:ext cx="1087497" cy="60196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/>
              <a:t>Seu Programa</a:t>
            </a:r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AD40E50-77DF-4DBF-9382-177B17BB5B93}"/>
              </a:ext>
            </a:extLst>
          </p:cNvPr>
          <p:cNvSpPr txBox="1"/>
          <p:nvPr/>
        </p:nvSpPr>
        <p:spPr>
          <a:xfrm>
            <a:off x="10959137" y="6386226"/>
            <a:ext cx="786460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conctar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E602350-945A-4F96-B284-97C869045744}"/>
              </a:ext>
            </a:extLst>
          </p:cNvPr>
          <p:cNvSpPr txBox="1"/>
          <p:nvPr/>
        </p:nvSpPr>
        <p:spPr>
          <a:xfrm>
            <a:off x="11008895" y="6770820"/>
            <a:ext cx="673571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enviar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25941DC-87CB-4AD2-AFEE-9F2A3E237A6C}"/>
              </a:ext>
            </a:extLst>
          </p:cNvPr>
          <p:cNvSpPr txBox="1"/>
          <p:nvPr/>
        </p:nvSpPr>
        <p:spPr>
          <a:xfrm>
            <a:off x="10928292" y="7062680"/>
            <a:ext cx="861719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receber</a:t>
            </a:r>
          </a:p>
        </p:txBody>
      </p:sp>
    </p:spTree>
    <p:extLst>
      <p:ext uri="{BB962C8B-B14F-4D97-AF65-F5344CB8AC3E}">
        <p14:creationId xmlns:p14="http://schemas.microsoft.com/office/powerpoint/2010/main" val="826343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5825" y="7548248"/>
            <a:ext cx="975940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docs.python.org</a:t>
            </a:r>
            <a:r>
              <a:rPr lang="en-US" sz="2800" dirty="0">
                <a:solidFill>
                  <a:srgbClr val="FFFF00"/>
                </a:solidFill>
              </a:rPr>
              <a:t>/3/library/</a:t>
            </a:r>
            <a:r>
              <a:rPr lang="en-US" sz="2800" dirty="0" err="1">
                <a:solidFill>
                  <a:srgbClr val="FFFF00"/>
                </a:solidFill>
              </a:rPr>
              <a:t>stdtypes.html#bytes.decode</a:t>
            </a:r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https://</a:t>
            </a:r>
            <a:r>
              <a:rPr lang="en-US" sz="2800" dirty="0" err="1">
                <a:solidFill>
                  <a:srgbClr val="FFFF00"/>
                </a:solidFill>
              </a:rPr>
              <a:t>docs.python.org</a:t>
            </a:r>
            <a:r>
              <a:rPr lang="en-US" sz="2800" dirty="0">
                <a:solidFill>
                  <a:srgbClr val="FFFF00"/>
                </a:solidFill>
              </a:rPr>
              <a:t>/3/library/</a:t>
            </a:r>
            <a:r>
              <a:rPr lang="en-US" sz="2800" dirty="0" err="1">
                <a:solidFill>
                  <a:srgbClr val="FFFF00"/>
                </a:solidFill>
              </a:rPr>
              <a:t>stdtypes.html#str.encode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1442189"/>
            <a:ext cx="12700000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531" y="4308549"/>
            <a:ext cx="12636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12439944" y="1001670"/>
            <a:ext cx="3019796" cy="2921751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solidFill>
                  <a:schemeClr val="accent6"/>
                </a:solidFill>
              </a:rPr>
              <a:t>Rede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26135" y="1874273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Socket</a:t>
            </a:r>
          </a:p>
        </p:txBody>
      </p:sp>
      <p:sp>
        <p:nvSpPr>
          <p:cNvPr id="6" name="Rectangle 5"/>
          <p:cNvSpPr/>
          <p:nvPr/>
        </p:nvSpPr>
        <p:spPr>
          <a:xfrm>
            <a:off x="7875932" y="1364434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Bytes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UTF-8</a:t>
            </a:r>
          </a:p>
        </p:txBody>
      </p:sp>
      <p:sp>
        <p:nvSpPr>
          <p:cNvPr id="7" name="Rectangle 6"/>
          <p:cNvSpPr/>
          <p:nvPr/>
        </p:nvSpPr>
        <p:spPr>
          <a:xfrm>
            <a:off x="4380615" y="206056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String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Unicode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7920051" y="2746880"/>
            <a:ext cx="1647161" cy="1176544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Bytes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UTF-8</a:t>
            </a:r>
          </a:p>
        </p:txBody>
      </p:sp>
      <p:cxnSp>
        <p:nvCxnSpPr>
          <p:cNvPr id="10" name="Straight Arrow Connector 9"/>
          <p:cNvCxnSpPr>
            <a:stCxn id="7" idx="3"/>
            <a:endCxn id="8" idx="1"/>
          </p:cNvCxnSpPr>
          <p:nvPr/>
        </p:nvCxnSpPr>
        <p:spPr>
          <a:xfrm>
            <a:off x="6027776" y="2648833"/>
            <a:ext cx="1892275" cy="686319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6" idx="3"/>
          </p:cNvCxnSpPr>
          <p:nvPr/>
        </p:nvCxnSpPr>
        <p:spPr>
          <a:xfrm flipH="1" flipV="1">
            <a:off x="9523094" y="1952706"/>
            <a:ext cx="1603042" cy="50984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5" idx="1"/>
          </p:cNvCxnSpPr>
          <p:nvPr/>
        </p:nvCxnSpPr>
        <p:spPr>
          <a:xfrm flipV="1">
            <a:off x="9567213" y="2462546"/>
            <a:ext cx="1558923" cy="87260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1"/>
            <a:endCxn id="7" idx="3"/>
          </p:cNvCxnSpPr>
          <p:nvPr/>
        </p:nvCxnSpPr>
        <p:spPr>
          <a:xfrm flipH="1">
            <a:off x="6027776" y="1952706"/>
            <a:ext cx="1848156" cy="69612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672228" y="1586899"/>
            <a:ext cx="133241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recebe</a:t>
            </a:r>
            <a:r>
              <a:rPr lang="en-US" sz="24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67286" y="1501591"/>
            <a:ext cx="177805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decodifica()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16272" y="3201771"/>
            <a:ext cx="1435008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codifica()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945542" y="3075223"/>
            <a:ext cx="1127232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envia()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0341" y="4096180"/>
            <a:ext cx="11374449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socket</a:t>
            </a:r>
          </a:p>
          <a:p>
            <a:endParaRPr lang="en-US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socket.socket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socket.AF_INET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socket.SOCK_STREAM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mysock.connect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(('data.pr4e.org', 80))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'GET http://data.pr4e.org/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HTTP/1.0\n\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n'.</a:t>
            </a:r>
            <a:r>
              <a:rPr lang="en-US" sz="2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encode</a:t>
            </a:r>
            <a:r>
              <a:rPr lang="en-US" sz="2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mysock.send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cmd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sz="2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while True:</a:t>
            </a:r>
          </a:p>
          <a:p>
            <a:r>
              <a:rPr lang="ro-RO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data = </a:t>
            </a:r>
            <a:r>
              <a:rPr lang="ro-RO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mysock.recv</a:t>
            </a:r>
            <a:r>
              <a:rPr lang="ro-RO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(512)</a:t>
            </a: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if (</a:t>
            </a:r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(data) &lt; 1):</a:t>
            </a: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break</a:t>
            </a:r>
          </a:p>
          <a:p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200" dirty="0" err="1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data.decode</a:t>
            </a:r>
            <a:r>
              <a:rPr lang="en-US" sz="220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r>
              <a:rPr lang="en-US" sz="2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mysock.close</a:t>
            </a:r>
            <a:r>
              <a:rPr lang="en-US" sz="2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91011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>
                <a:solidFill>
                  <a:srgbClr val="FFD966"/>
                </a:solidFill>
                <a:ea typeface="Arial" charset="0"/>
                <a:sym typeface="Cabin"/>
              </a:rPr>
              <a:t>Facilitando</a:t>
            </a:r>
            <a:r>
              <a:rPr lang="en-US" sz="7600" u="none" strike="noStrike" cap="none">
                <a:solidFill>
                  <a:srgbClr val="FFD966"/>
                </a:solidFill>
                <a:ea typeface="Arial" charset="0"/>
                <a:sym typeface="Cabin"/>
              </a:rPr>
              <a:t> HTTP </a:t>
            </a:r>
            <a:r>
              <a:rPr lang="en-US" sz="7600">
                <a:solidFill>
                  <a:srgbClr val="FFD966"/>
                </a:solidFill>
                <a:ea typeface="Arial" charset="0"/>
                <a:sym typeface="Cabin"/>
              </a:rPr>
              <a:t>Com</a:t>
            </a:r>
            <a:r>
              <a:rPr lang="en-US" sz="7600" u="none" strike="noStrike" cap="none">
                <a:solidFill>
                  <a:srgbClr val="FFD966"/>
                </a:solidFill>
                <a:ea typeface="Arial" charset="0"/>
                <a:sym typeface="Cabin"/>
              </a:rPr>
              <a:t> urllib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Já que</a:t>
            </a:r>
            <a:r>
              <a:rPr lang="en-US" sz="36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HTTP 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é tão comum</a:t>
            </a:r>
            <a:r>
              <a:rPr lang="en-US" sz="36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, 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temos</a:t>
            </a:r>
            <a:r>
              <a:rPr lang="en-US" sz="36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uma biblioteca que faz todo o </a:t>
            </a:r>
            <a:r>
              <a:rPr lang="en-US" sz="3600">
                <a:solidFill>
                  <a:schemeClr val="lt1"/>
                </a:solidFill>
                <a:ea typeface="Arial" charset="0"/>
                <a:sym typeface="Cabin"/>
              </a:rPr>
              <a:t>trabalho da </a:t>
            </a:r>
            <a:r>
              <a:rPr lang="en-US" sz="3600" u="none" strike="noStrike" cap="none">
                <a:solidFill>
                  <a:schemeClr val="lt1"/>
                </a:solidFill>
                <a:ea typeface="Arial" charset="0"/>
                <a:sym typeface="Cabin"/>
              </a:rPr>
              <a:t>socket </a:t>
            </a:r>
            <a:r>
              <a:rPr lang="en-US" sz="3600">
                <a:solidFill>
                  <a:schemeClr val="lt1"/>
                </a:solidFill>
                <a:ea typeface="Arial" charset="0"/>
                <a:sym typeface="Cabin"/>
              </a:rPr>
              <a:t>para nós</a:t>
            </a:r>
            <a:r>
              <a:rPr lang="en-US" sz="3600" u="none" strike="noStrike" cap="none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>
                <a:solidFill>
                  <a:schemeClr val="lt1"/>
                </a:solidFill>
                <a:ea typeface="Arial" charset="0"/>
                <a:sym typeface="Cabin"/>
              </a:rPr>
              <a:t>e faz páginas web parecerem um arquivo</a:t>
            </a:r>
            <a:endParaRPr lang="en-US" sz="3600" u="none" strike="noStrike" cap="none">
              <a:solidFill>
                <a:schemeClr val="lt1"/>
              </a:solidFill>
              <a:ea typeface="Arial" charset="0"/>
              <a:sym typeface="Cabin"/>
            </a:endParaRPr>
          </a:p>
        </p:txBody>
      </p:sp>
      <p:sp>
        <p:nvSpPr>
          <p:cNvPr id="676" name="Shape 676"/>
          <p:cNvSpPr txBox="1"/>
          <p:nvPr/>
        </p:nvSpPr>
        <p:spPr>
          <a:xfrm>
            <a:off x="654280" y="4768850"/>
            <a:ext cx="15462019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30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dirty="0" err="1">
                <a:solidFill>
                  <a:schemeClr val="lt1"/>
                </a:solidFill>
                <a:ea typeface="Arial" charset="0"/>
                <a:sym typeface="Cabin"/>
              </a:rPr>
              <a:t>Usando</a:t>
            </a:r>
            <a:r>
              <a:rPr lang="en-US" sz="76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7600" u="none" strike="noStrike" cap="none" dirty="0" err="1">
                <a:solidFill>
                  <a:srgbClr val="00FF00"/>
                </a:solidFill>
                <a:ea typeface="Arial" charset="0"/>
                <a:sym typeface="Cabin"/>
              </a:rPr>
              <a:t>urllib</a:t>
            </a:r>
            <a:r>
              <a:rPr lang="en-US" sz="76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7600" dirty="0" err="1">
                <a:solidFill>
                  <a:schemeClr val="lt1"/>
                </a:solidFill>
                <a:ea typeface="Arial" charset="0"/>
                <a:sym typeface="Cabin"/>
              </a:rPr>
              <a:t>em</a:t>
            </a:r>
            <a:r>
              <a:rPr lang="en-US" sz="76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Python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3500717" y="7518350"/>
            <a:ext cx="22511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</p:spTree>
    <p:extLst>
      <p:ext uri="{BB962C8B-B14F-4D97-AF65-F5344CB8AC3E}">
        <p14:creationId xmlns:p14="http://schemas.microsoft.com/office/powerpoint/2010/main" val="3843988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/>
        </p:nvSpPr>
        <p:spPr>
          <a:xfrm>
            <a:off x="3238500" y="4930775"/>
            <a:ext cx="10239000" cy="2354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But soft what light through yonder window breaks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It is the east and Juliet is the sun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Arise fair sun and kill the envious moon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Who is already sick and pale with grief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3315950" y="7541537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urllib1.py</a:t>
            </a:r>
          </a:p>
        </p:txBody>
      </p:sp>
      <p:sp>
        <p:nvSpPr>
          <p:cNvPr id="9" name="Shape 676"/>
          <p:cNvSpPr txBox="1"/>
          <p:nvPr/>
        </p:nvSpPr>
        <p:spPr>
          <a:xfrm>
            <a:off x="692772" y="1301750"/>
            <a:ext cx="15425467" cy="2768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30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>
              <a:buClr>
                <a:srgbClr val="FF00FF"/>
              </a:buClr>
              <a:buSzPct val="25000"/>
            </a:pPr>
            <a:r>
              <a:rPr lang="en-US" sz="7600">
                <a:solidFill>
                  <a:srgbClr val="FFD966"/>
                </a:solidFill>
                <a:ea typeface="Arial" charset="0"/>
                <a:sym typeface="Cabin"/>
              </a:rPr>
              <a:t>Como um Arquivo</a:t>
            </a:r>
            <a:r>
              <a:rPr lang="en-US" sz="7600" u="none" strike="noStrike" cap="none">
                <a:solidFill>
                  <a:srgbClr val="FFD966"/>
                </a:solidFill>
                <a:ea typeface="Arial" charset="0"/>
                <a:sym typeface="Cabin"/>
              </a:rPr>
              <a:t>...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577306" y="2901950"/>
            <a:ext cx="15678693" cy="49481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3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('http://data.pr4e.org/</a:t>
            </a:r>
            <a:r>
              <a:rPr lang="en-US" sz="30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romeo.txt</a:t>
            </a:r>
            <a:r>
              <a:rPr lang="en-US" sz="30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3000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 =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dict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words =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30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30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.split()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for word in words: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        counts[word] = </a:t>
            </a:r>
            <a:r>
              <a:rPr lang="en-US" sz="30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counts.get</a:t>
            </a:r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(word, 0) + 1</a:t>
            </a:r>
          </a:p>
          <a:p>
            <a:r>
              <a:rPr lang="en-US" sz="30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print(counts)</a:t>
            </a:r>
            <a:endParaRPr lang="en-US" sz="3000" u="none" strike="noStrike" cap="none" dirty="0">
              <a:solidFill>
                <a:srgbClr val="FF40FF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693" name="Shape 693"/>
          <p:cNvSpPr txBox="1"/>
          <p:nvPr/>
        </p:nvSpPr>
        <p:spPr>
          <a:xfrm>
            <a:off x="13277502" y="7683600"/>
            <a:ext cx="24146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urlwords.py</a:t>
            </a: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stCxn id="325" idx="3"/>
            <a:endCxn id="326" idx="1"/>
          </p:cNvCxnSpPr>
          <p:nvPr/>
        </p:nvCxnSpPr>
        <p:spPr>
          <a:xfrm>
            <a:off x="5473700" y="6167741"/>
            <a:ext cx="5473700" cy="0"/>
          </a:xfrm>
          <a:prstGeom prst="straightConnector1">
            <a:avLst/>
          </a:prstGeom>
          <a:ln w="63500">
            <a:solidFill>
              <a:srgbClr val="FFC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7600" u="none" strike="noStrike" cap="none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TCP Connections /</a:t>
            </a:r>
            <a:r>
              <a:rPr lang="en-US" sz="76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7600" u="none" strike="noStrike" cap="none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Sockets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685901" y="7642626"/>
            <a:ext cx="954749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http://en.wikipedia.org/wiki/Internet_socket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1490475" y="2539900"/>
            <a:ext cx="13369500" cy="24037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“</a:t>
            </a:r>
            <a:r>
              <a:rPr lang="pt-BR" sz="3600" dirty="0">
                <a:solidFill>
                  <a:schemeClr val="lt1"/>
                </a:solidFill>
                <a:ea typeface="Arial" charset="0"/>
                <a:sym typeface="Cabin"/>
              </a:rPr>
              <a:t>Em redes de computadores, um </a:t>
            </a:r>
            <a:r>
              <a:rPr lang="pt-BR" sz="3600" dirty="0">
                <a:solidFill>
                  <a:srgbClr val="FFFF00"/>
                </a:solidFill>
                <a:ea typeface="Arial" charset="0"/>
                <a:sym typeface="Cabin"/>
              </a:rPr>
              <a:t>socket</a:t>
            </a:r>
            <a:r>
              <a:rPr lang="pt-BR" sz="3600" dirty="0">
                <a:solidFill>
                  <a:schemeClr val="lt1"/>
                </a:solidFill>
                <a:ea typeface="Arial" charset="0"/>
                <a:sym typeface="Cabin"/>
              </a:rPr>
              <a:t> de internet ou </a:t>
            </a:r>
            <a:r>
              <a:rPr lang="pt-BR" sz="3600" dirty="0">
                <a:solidFill>
                  <a:srgbClr val="FFFF00"/>
                </a:solidFill>
                <a:ea typeface="Arial" charset="0"/>
                <a:sym typeface="Cabin"/>
              </a:rPr>
              <a:t>socket</a:t>
            </a:r>
            <a:r>
              <a:rPr lang="pt-BR" sz="3600" dirty="0">
                <a:solidFill>
                  <a:schemeClr val="lt1"/>
                </a:solidFill>
                <a:ea typeface="Arial" charset="0"/>
                <a:sym typeface="Cabin"/>
              </a:rPr>
              <a:t> de rede é a extremidade de um fluxo de comunicação bidirecional </a:t>
            </a:r>
            <a:r>
              <a:rPr lang="pt-BR" sz="3600" dirty="0">
                <a:solidFill>
                  <a:srgbClr val="00FFFF"/>
                </a:solidFill>
                <a:ea typeface="Arial" charset="0"/>
                <a:sym typeface="Cabin"/>
              </a:rPr>
              <a:t>entre processos</a:t>
            </a:r>
            <a:r>
              <a:rPr lang="pt-BR" sz="3600" dirty="0">
                <a:solidFill>
                  <a:schemeClr val="lt1"/>
                </a:solidFill>
                <a:ea typeface="Arial" charset="0"/>
                <a:sym typeface="Cabin"/>
              </a:rPr>
              <a:t> ao longo de uma </a:t>
            </a:r>
            <a:r>
              <a:rPr lang="pt-BR" sz="3600" dirty="0">
                <a:solidFill>
                  <a:srgbClr val="E06666"/>
                </a:solidFill>
                <a:ea typeface="Arial" charset="0"/>
                <a:sym typeface="Cabin"/>
              </a:rPr>
              <a:t>rede</a:t>
            </a:r>
            <a:r>
              <a:rPr lang="pt-BR" sz="3600" dirty="0">
                <a:solidFill>
                  <a:schemeClr val="lt1"/>
                </a:solidFill>
                <a:ea typeface="Arial" charset="0"/>
                <a:sym typeface="Cabin"/>
              </a:rPr>
              <a:t> de computadores baseada de protocolo, como a </a:t>
            </a:r>
            <a:r>
              <a:rPr lang="pt-BR" sz="3600" dirty="0">
                <a:solidFill>
                  <a:srgbClr val="E06666"/>
                </a:solidFill>
                <a:ea typeface="Arial" charset="0"/>
                <a:sym typeface="Cabin"/>
              </a:rPr>
              <a:t>Internet</a:t>
            </a:r>
            <a:r>
              <a:rPr lang="pt-BR" sz="3600" dirty="0">
                <a:solidFill>
                  <a:schemeClr val="lt1"/>
                </a:solidFill>
                <a:ea typeface="Arial" charset="0"/>
                <a:sym typeface="Cabin"/>
              </a:rPr>
              <a:t>”</a:t>
            </a:r>
            <a:endParaRPr lang="pt-BR" sz="3600" dirty="0">
              <a:solidFill>
                <a:schemeClr val="lt1"/>
              </a:solidFill>
              <a:ea typeface="Arial" charset="0"/>
              <a:cs typeface="Arial" charset="0"/>
            </a:endParaRP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42062" y="5272756"/>
            <a:ext cx="3600599" cy="1789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7213600" y="5892376"/>
            <a:ext cx="2190900" cy="5507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5000" u="none" strike="noStrike" cap="none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Internet</a:t>
            </a:r>
          </a:p>
        </p:txBody>
      </p:sp>
      <p:sp>
        <p:nvSpPr>
          <p:cNvPr id="325" name="Shape 325"/>
          <p:cNvSpPr/>
          <p:nvPr/>
        </p:nvSpPr>
        <p:spPr>
          <a:xfrm>
            <a:off x="31877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3900" dirty="0" err="1">
                <a:solidFill>
                  <a:srgbClr val="0000FF"/>
                </a:solidFill>
                <a:ea typeface="Arial" charset="0"/>
                <a:sym typeface="Cabin"/>
              </a:rPr>
              <a:t>Processo</a:t>
            </a:r>
            <a:endParaRPr lang="en-US" sz="3900" u="none" strike="noStrike" cap="none" dirty="0" err="1">
              <a:solidFill>
                <a:srgbClr val="00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10947400" y="5312475"/>
            <a:ext cx="2286000" cy="1710531"/>
          </a:xfrm>
          <a:prstGeom prst="roundRect">
            <a:avLst>
              <a:gd name="adj" fmla="val 1800"/>
            </a:avLst>
          </a:prstGeom>
          <a:solidFill>
            <a:srgbClr val="CCCCCC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bin"/>
              <a:buNone/>
            </a:pPr>
            <a:r>
              <a:rPr lang="en-US" sz="3900" dirty="0" err="1">
                <a:solidFill>
                  <a:srgbClr val="0000FF"/>
                </a:solidFill>
                <a:ea typeface="Arial" charset="0"/>
                <a:sym typeface="Cabin"/>
              </a:rPr>
              <a:t>Processo</a:t>
            </a:r>
            <a:endParaRPr lang="en-US" sz="3900" u="none" strike="noStrike" cap="none" dirty="0" err="1">
              <a:solidFill>
                <a:srgbClr val="00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1028066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>
              <a:buClr>
                <a:srgbClr val="FF00FF"/>
              </a:buClr>
              <a:buSzPct val="25000"/>
            </a:pPr>
            <a:r>
              <a:rPr lang="en-US" sz="7600">
                <a:solidFill>
                  <a:srgbClr val="FFD966"/>
                </a:solidFill>
                <a:ea typeface="Arial" charset="0"/>
                <a:sym typeface="Cabin"/>
              </a:rPr>
              <a:t>Lendo Páginas Web</a:t>
            </a:r>
            <a:endParaRPr lang="en-US" sz="7600" u="none" strike="noStrike" cap="none" dirty="0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0165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&lt;p&gt;If you like, you can switch to the &lt;a </a:t>
            </a:r>
            <a:r>
              <a:rPr lang="en-US" sz="3300" i="0" u="none" strike="noStrike" cap="none" dirty="0" err="1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href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="http://</a:t>
            </a:r>
            <a:r>
              <a:rPr lang="en-US" sz="3300" i="0" u="none" strike="noStrike" cap="none" dirty="0" err="1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/page2.htm"&gt;Second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>
              <a:buClr>
                <a:srgbClr val="FF00FF"/>
              </a:buClr>
              <a:buSzPct val="25000"/>
            </a:pPr>
            <a:r>
              <a:rPr lang="en-US" sz="7600" u="none" strike="noStrike" cap="none">
                <a:solidFill>
                  <a:srgbClr val="FFD966"/>
                </a:solidFill>
                <a:ea typeface="Arial" charset="0"/>
                <a:sym typeface="Cabin"/>
              </a:rPr>
              <a:t>Links</a:t>
            </a:r>
            <a:r>
              <a:rPr lang="en-US" sz="7600">
                <a:solidFill>
                  <a:srgbClr val="FFD966"/>
                </a:solidFill>
                <a:ea typeface="Arial" charset="0"/>
                <a:sym typeface="Cabin"/>
              </a:rPr>
              <a:t> a Seguir</a:t>
            </a:r>
            <a:endParaRPr lang="en-US" sz="7600" u="none" strike="noStrike" cap="none">
              <a:solidFill>
                <a:srgbClr val="FFD966"/>
              </a:solidFill>
              <a:ea typeface="Arial" charset="0"/>
              <a:sym typeface="Cabin"/>
            </a:endParaRPr>
          </a:p>
        </p:txBody>
      </p:sp>
      <p:sp>
        <p:nvSpPr>
          <p:cNvPr id="699" name="Shape 699"/>
          <p:cNvSpPr txBox="1"/>
          <p:nvPr/>
        </p:nvSpPr>
        <p:spPr>
          <a:xfrm>
            <a:off x="546100" y="2539899"/>
            <a:ext cx="155575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).strip())</a:t>
            </a:r>
            <a:endParaRPr lang="en-US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00" name="Shape 700"/>
          <p:cNvSpPr txBox="1"/>
          <p:nvPr/>
        </p:nvSpPr>
        <p:spPr>
          <a:xfrm>
            <a:off x="2743548" y="5397499"/>
            <a:ext cx="12055499" cy="25400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&lt;h1&gt;The First Page&lt;/h1&gt;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&lt;p&gt;If you like, you can switch to the &lt;a </a:t>
            </a:r>
            <a:r>
              <a:rPr lang="en-US" sz="3300" i="0" u="none" strike="noStrike" cap="none" dirty="0" err="1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href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="</a:t>
            </a:r>
            <a:r>
              <a:rPr lang="en-US" sz="3300" i="0" u="none" strike="noStrike" cap="none" dirty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http://</a:t>
            </a:r>
            <a:r>
              <a:rPr lang="en-US" sz="3300" i="0" u="none" strike="noStrike" cap="none" dirty="0" err="1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www.dr-chuck.com</a:t>
            </a:r>
            <a:r>
              <a:rPr lang="en-US" sz="3300" i="0" u="none" strike="noStrike" cap="none" dirty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/page2.htm</a:t>
            </a: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"&gt;Second Page&lt;/a&gt;.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ourier New"/>
              <a:buNone/>
            </a:pPr>
            <a:r>
              <a:rPr lang="en-US" sz="3300" i="0" u="none" strike="noStrike" cap="none" dirty="0">
                <a:solidFill>
                  <a:srgbClr val="00FF00"/>
                </a:solidFill>
                <a:latin typeface="Courier"/>
                <a:ea typeface="Courier New"/>
                <a:cs typeface="Courier"/>
                <a:sym typeface="Courier New"/>
              </a:rPr>
              <a:t>&lt;/p&gt;</a:t>
            </a:r>
          </a:p>
        </p:txBody>
      </p:sp>
      <p:sp>
        <p:nvSpPr>
          <p:cNvPr id="701" name="Shape 701"/>
          <p:cNvSpPr txBox="1"/>
          <p:nvPr/>
        </p:nvSpPr>
        <p:spPr>
          <a:xfrm>
            <a:off x="13509601" y="7594700"/>
            <a:ext cx="2422649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urllib</a:t>
            </a:r>
            <a:r>
              <a:rPr lang="en-US" sz="36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</a:t>
            </a:r>
            <a:r>
              <a:rPr lang="en-US" sz="36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.py</a:t>
            </a:r>
          </a:p>
        </p:txBody>
      </p:sp>
    </p:spTree>
    <p:extLst>
      <p:ext uri="{BB962C8B-B14F-4D97-AF65-F5344CB8AC3E}">
        <p14:creationId xmlns:p14="http://schemas.microsoft.com/office/powerpoint/2010/main" val="6759776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>
            <a:spLocks noGrp="1"/>
          </p:cNvSpPr>
          <p:nvPr>
            <p:ph type="title"/>
          </p:nvPr>
        </p:nvSpPr>
        <p:spPr>
          <a:xfrm>
            <a:off x="769743" y="847164"/>
            <a:ext cx="14775157" cy="169273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rgbClr val="0000FF"/>
              </a:buClr>
              <a:buSzPct val="25000"/>
            </a:pPr>
            <a:r>
              <a:rPr lang="en-US">
                <a:solidFill>
                  <a:srgbClr val="FFD966"/>
                </a:solidFill>
                <a:ea typeface="Arial" charset="0"/>
                <a:sym typeface="Cabin"/>
              </a:rPr>
              <a:t>As primeiras linhas de código </a:t>
            </a:r>
            <a:r>
              <a:rPr lang="en-US" sz="7200" u="none" strike="noStrike" cap="none" dirty="0">
                <a:solidFill>
                  <a:schemeClr val="bg1"/>
                </a:solidFill>
                <a:ea typeface="Arial" charset="0"/>
                <a:sym typeface="Cabin"/>
              </a:rPr>
              <a:t>@ </a:t>
            </a:r>
            <a:r>
              <a:rPr lang="en-US" sz="7200" u="none" strike="noStrike" cap="none" dirty="0">
                <a:solidFill>
                  <a:srgbClr val="3366FF"/>
                </a:solidFill>
                <a:ea typeface="Arial" charset="0"/>
                <a:sym typeface="Cabin"/>
              </a:rPr>
              <a:t>G</a:t>
            </a:r>
            <a:r>
              <a:rPr lang="en-US" sz="7200" u="none" strike="noStrike" cap="none" dirty="0">
                <a:solidFill>
                  <a:srgbClr val="FF0000"/>
                </a:solidFill>
                <a:ea typeface="Arial" charset="0"/>
                <a:sym typeface="Cabin"/>
              </a:rPr>
              <a:t>o</a:t>
            </a:r>
            <a:r>
              <a:rPr lang="en-US" sz="7200" u="none" strike="noStrike" cap="none" dirty="0">
                <a:solidFill>
                  <a:srgbClr val="FFFF00"/>
                </a:solidFill>
                <a:ea typeface="Arial" charset="0"/>
                <a:sym typeface="Cabin"/>
              </a:rPr>
              <a:t>o</a:t>
            </a:r>
            <a:r>
              <a:rPr lang="en-US" sz="7200" u="none" strike="noStrike" cap="none" dirty="0">
                <a:solidFill>
                  <a:srgbClr val="3366FF"/>
                </a:solidFill>
                <a:ea typeface="Arial" charset="0"/>
                <a:sym typeface="Cabin"/>
              </a:rPr>
              <a:t>g</a:t>
            </a:r>
            <a:r>
              <a:rPr lang="en-US" sz="7200" u="none" strike="noStrike" cap="none" dirty="0">
                <a:solidFill>
                  <a:srgbClr val="00FF00"/>
                </a:solidFill>
                <a:ea typeface="Arial" charset="0"/>
                <a:sym typeface="Cabin"/>
              </a:rPr>
              <a:t>l</a:t>
            </a:r>
            <a:r>
              <a:rPr lang="en-US" sz="7200" u="none" strike="noStrike" cap="none" dirty="0">
                <a:solidFill>
                  <a:srgbClr val="FF0000"/>
                </a:solidFill>
                <a:ea typeface="Arial" charset="0"/>
                <a:sym typeface="Cabin"/>
              </a:rPr>
              <a:t>e?</a:t>
            </a:r>
          </a:p>
        </p:txBody>
      </p:sp>
      <p:sp>
        <p:nvSpPr>
          <p:cNvPr id="5" name="Shape 699"/>
          <p:cNvSpPr txBox="1"/>
          <p:nvPr/>
        </p:nvSpPr>
        <p:spPr>
          <a:xfrm>
            <a:off x="1155700" y="3416199"/>
            <a:ext cx="14389200" cy="2451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('http://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www.dr-chuck.com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/page1.htm')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for line in 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fhand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280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line.</a:t>
            </a:r>
            <a:r>
              <a:rPr lang="en-US" sz="2800" dirty="0" err="1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decode</a:t>
            </a:r>
            <a:r>
              <a:rPr lang="en-US" sz="2800" dirty="0">
                <a:solidFill>
                  <a:srgbClr val="FF40FF"/>
                </a:solidFill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sz="28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</a:rPr>
              <a:t>.strip())</a:t>
            </a:r>
            <a:endParaRPr lang="en-US" sz="2800" u="none" strike="noStrike" cap="none" dirty="0">
              <a:solidFill>
                <a:srgbClr val="FFFF00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600">
                <a:solidFill>
                  <a:srgbClr val="FFD966"/>
                </a:solidFill>
                <a:ea typeface="Arial" charset="0"/>
                <a:sym typeface="Cabin"/>
              </a:rPr>
              <a:t>Analisando</a:t>
            </a:r>
            <a:r>
              <a:rPr lang="en-US" sz="7600" u="none" strike="noStrike" cap="none">
                <a:solidFill>
                  <a:srgbClr val="FFD966"/>
                </a:solidFill>
                <a:ea typeface="Arial" charset="0"/>
                <a:sym typeface="Cabin"/>
              </a:rPr>
              <a:t> HTML </a:t>
            </a:r>
            <a:br>
              <a:rPr lang="en-US" sz="7600" u="none" strike="noStrike" cap="none" dirty="0">
                <a:latin typeface="Arial" charset="0"/>
                <a:ea typeface="Arial" charset="0"/>
                <a:cs typeface="Arial" charset="0"/>
              </a:rPr>
            </a:br>
            <a:r>
              <a:rPr lang="en-US" sz="7600" u="none" strike="noStrike" cap="none">
                <a:solidFill>
                  <a:srgbClr val="FFD966"/>
                </a:solidFill>
                <a:ea typeface="Arial" charset="0"/>
                <a:sym typeface="Cabin"/>
              </a:rPr>
              <a:t>(a.k.a. Web Scraping)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>
              <a:buClr>
                <a:srgbClr val="FF00FF"/>
              </a:buClr>
              <a:buSzPct val="25000"/>
            </a:pPr>
            <a:r>
              <a:rPr lang="en-US" sz="7600">
                <a:solidFill>
                  <a:srgbClr val="FFD966"/>
                </a:solidFill>
                <a:ea typeface="Arial" charset="0"/>
                <a:sym typeface="Cabin"/>
              </a:rPr>
              <a:t>O que é</a:t>
            </a:r>
            <a:r>
              <a:rPr lang="en-US" sz="7600" u="none" strike="noStrike" cap="none">
                <a:solidFill>
                  <a:srgbClr val="FFD966"/>
                </a:solidFill>
                <a:ea typeface="Arial" charset="0"/>
                <a:sym typeface="Cabin"/>
              </a:rPr>
              <a:t> Web Scraping?</a:t>
            </a:r>
          </a:p>
        </p:txBody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1155700" y="2866820"/>
            <a:ext cx="13932000" cy="543907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indent="-533400">
              <a:spcBef>
                <a:spcPts val="0"/>
              </a:spcBef>
              <a:buSzPct val="171000"/>
              <a:buFont typeface="Cabin"/>
              <a:buChar char="•"/>
            </a:pP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Quando um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programa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ou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código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tenta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ser um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navegador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e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busca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páginas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da web</a:t>
            </a:r>
            <a:r>
              <a:rPr lang="en-US" sz="36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,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analisa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essas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páginas</a:t>
            </a:r>
            <a:r>
              <a:rPr lang="en-US" sz="36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,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extrai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informação</a:t>
            </a:r>
            <a:r>
              <a:rPr lang="en-US" sz="36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, 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e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então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 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procura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por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mais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páginas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da web</a:t>
            </a:r>
            <a:endParaRPr lang="en-US" sz="3600" u="none" strike="noStrike" cap="none" dirty="0">
              <a:solidFill>
                <a:schemeClr val="lt1"/>
              </a:solidFill>
              <a:ea typeface="Arial" charset="0"/>
              <a:sym typeface="Cabin"/>
            </a:endParaRPr>
          </a:p>
          <a:p>
            <a:pPr marL="749300" indent="-533400">
              <a:buSzPct val="171000"/>
              <a:buFont typeface="Cabin"/>
              <a:buChar char="•"/>
            </a:pPr>
            <a:r>
              <a:rPr lang="en-US" sz="3600" err="1">
                <a:solidFill>
                  <a:schemeClr val="lt1"/>
                </a:solidFill>
                <a:ea typeface="Arial" charset="0"/>
                <a:sym typeface="Cabin"/>
              </a:rPr>
              <a:t>Mecanismos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de </a:t>
            </a:r>
            <a:r>
              <a:rPr lang="en-US" sz="3600" err="1">
                <a:solidFill>
                  <a:schemeClr val="lt1"/>
                </a:solidFill>
                <a:ea typeface="Arial" charset="0"/>
                <a:sym typeface="Cabin"/>
              </a:rPr>
              <a:t>pesquisa</a:t>
            </a:r>
            <a:r>
              <a:rPr lang="en-US" sz="3600">
                <a:solidFill>
                  <a:schemeClr val="lt1"/>
                </a:solidFill>
                <a:ea typeface="Arial" charset="0"/>
                <a:sym typeface="Cabin"/>
              </a:rPr>
              <a:t> "varrem"</a:t>
            </a:r>
            <a:r>
              <a:rPr lang="en-US" sz="3600" u="none" strike="noStrike" cap="none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>
                <a:solidFill>
                  <a:schemeClr val="lt1"/>
                </a:solidFill>
                <a:ea typeface="Arial" charset="0"/>
                <a:sym typeface="Cabin"/>
              </a:rPr>
              <a:t>páginas da web </a:t>
            </a:r>
            <a:r>
              <a:rPr lang="en-US" sz="3600" u="none" strike="noStrike" cap="none">
                <a:solidFill>
                  <a:schemeClr val="lt1"/>
                </a:solidFill>
                <a:ea typeface="Arial" charset="0"/>
                <a:sym typeface="Cabin"/>
              </a:rPr>
              <a:t>- we call this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spidering the web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36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or 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36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web crawling</a:t>
            </a:r>
            <a:r>
              <a:rPr lang="en-US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lang="en-US"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27" name="Shape 727"/>
          <p:cNvSpPr txBox="1"/>
          <p:nvPr/>
        </p:nvSpPr>
        <p:spPr>
          <a:xfrm>
            <a:off x="3801908" y="7151886"/>
            <a:ext cx="8852999" cy="114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http://en.wikipedia.org/wiki/Web_scraping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http://en.wikipedia.org/wiki/Web_crawler</a:t>
            </a:r>
          </a:p>
        </p:txBody>
      </p:sp>
    </p:spTree>
    <p:extLst>
      <p:ext uri="{BB962C8B-B14F-4D97-AF65-F5344CB8AC3E}">
        <p14:creationId xmlns:p14="http://schemas.microsoft.com/office/powerpoint/2010/main" val="1466223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>
              <a:buClr>
                <a:srgbClr val="FF00FF"/>
              </a:buClr>
              <a:buSzPct val="25000"/>
            </a:pPr>
            <a:r>
              <a:rPr lang="en-US" sz="7600">
                <a:solidFill>
                  <a:srgbClr val="FFD966"/>
                </a:solidFill>
                <a:ea typeface="Arial" charset="0"/>
                <a:sym typeface="Cabin"/>
              </a:rPr>
              <a:t>Por que</a:t>
            </a:r>
            <a:r>
              <a:rPr lang="en-US" sz="7600" u="none" strike="noStrike" cap="none">
                <a:solidFill>
                  <a:srgbClr val="FFD966"/>
                </a:solidFill>
                <a:ea typeface="Arial" charset="0"/>
                <a:sym typeface="Cabin"/>
              </a:rPr>
              <a:t> </a:t>
            </a:r>
            <a:r>
              <a:rPr lang="en-US" sz="7600">
                <a:solidFill>
                  <a:srgbClr val="FFD966"/>
                </a:solidFill>
                <a:ea typeface="Arial" charset="0"/>
                <a:sym typeface="Cabin"/>
              </a:rPr>
              <a:t>"Varrer"?</a:t>
            </a:r>
            <a:endParaRPr lang="en-US" sz="7600" u="none" strike="noStrike" cap="none">
              <a:solidFill>
                <a:srgbClr val="FFD966"/>
              </a:solidFill>
              <a:ea typeface="Arial" charset="0"/>
              <a:sym typeface="Cabin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1155700" y="2603500"/>
            <a:ext cx="13932000" cy="503493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749300" indent="-533400">
              <a:spcBef>
                <a:spcPts val="0"/>
              </a:spcBef>
              <a:buSzPct val="171000"/>
              <a:buFont typeface="Cabin"/>
              <a:buChar char="•"/>
            </a:pP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Puxar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dados</a:t>
            </a:r>
            <a:r>
              <a:rPr lang="en-US" sz="36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-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especialmente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dados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sociais</a:t>
            </a:r>
            <a:r>
              <a:rPr lang="en-US" sz="36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-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quem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 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está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ligado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a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quem</a:t>
            </a:r>
            <a:r>
              <a:rPr lang="en-US" sz="36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?</a:t>
            </a:r>
          </a:p>
          <a:p>
            <a:pPr marL="749300" indent="-533400">
              <a:buSzPct val="171000"/>
              <a:buFont typeface="Cabin"/>
              <a:buChar char="•"/>
            </a:pPr>
            <a:r>
              <a:rPr lang="en-US" sz="3600" dirty="0" err="1">
                <a:solidFill>
                  <a:schemeClr val="lt1"/>
                </a:solidFill>
                <a:sym typeface="Cabin"/>
              </a:rPr>
              <a:t>Obtenha</a:t>
            </a:r>
            <a:r>
              <a:rPr lang="en-US" sz="3600" dirty="0">
                <a:solidFill>
                  <a:schemeClr val="lt1"/>
                </a:solidFill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sym typeface="Cabin"/>
              </a:rPr>
              <a:t>seus</a:t>
            </a:r>
            <a:r>
              <a:rPr lang="en-US" sz="3600" dirty="0">
                <a:solidFill>
                  <a:schemeClr val="lt1"/>
                </a:solidFill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sym typeface="Cabin"/>
              </a:rPr>
              <a:t>próprios</a:t>
            </a:r>
            <a:r>
              <a:rPr lang="en-US" sz="3600" dirty="0">
                <a:solidFill>
                  <a:schemeClr val="lt1"/>
                </a:solidFill>
                <a:sym typeface="Cabin"/>
              </a:rPr>
              <a:t> dados de </a:t>
            </a:r>
            <a:r>
              <a:rPr lang="en-US" sz="3600" dirty="0" err="1">
                <a:solidFill>
                  <a:schemeClr val="lt1"/>
                </a:solidFill>
                <a:sym typeface="Cabin"/>
              </a:rPr>
              <a:t>algum</a:t>
            </a:r>
            <a:r>
              <a:rPr lang="en-US" sz="3600" dirty="0">
                <a:solidFill>
                  <a:schemeClr val="lt1"/>
                </a:solidFill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sym typeface="Cabin"/>
              </a:rPr>
              <a:t>sistema</a:t>
            </a:r>
            <a:r>
              <a:rPr lang="en-US" sz="3600" dirty="0">
                <a:solidFill>
                  <a:schemeClr val="lt1"/>
                </a:solidFill>
                <a:sym typeface="Cabin"/>
              </a:rPr>
              <a:t> que </a:t>
            </a:r>
            <a:r>
              <a:rPr lang="en-US" sz="3600" dirty="0" err="1">
                <a:solidFill>
                  <a:schemeClr val="lt1"/>
                </a:solidFill>
                <a:sym typeface="Cabin"/>
              </a:rPr>
              <a:t>não</a:t>
            </a:r>
            <a:r>
              <a:rPr lang="en-US" sz="3600" dirty="0">
                <a:solidFill>
                  <a:schemeClr val="lt1"/>
                </a:solidFill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sym typeface="Cabin"/>
              </a:rPr>
              <a:t>tenha</a:t>
            </a:r>
            <a:r>
              <a:rPr lang="en-US" sz="3600" dirty="0">
                <a:solidFill>
                  <a:schemeClr val="lt1"/>
                </a:solidFill>
                <a:sym typeface="Cabin"/>
              </a:rPr>
              <a:t> “</a:t>
            </a:r>
            <a:r>
              <a:rPr lang="en-US" sz="3600" dirty="0" err="1">
                <a:solidFill>
                  <a:schemeClr val="lt1"/>
                </a:solidFill>
                <a:sym typeface="Cabin"/>
              </a:rPr>
              <a:t>capacidade</a:t>
            </a:r>
            <a:r>
              <a:rPr lang="en-US" sz="3600" dirty="0">
                <a:solidFill>
                  <a:schemeClr val="lt1"/>
                </a:solidFill>
                <a:sym typeface="Cabin"/>
              </a:rPr>
              <a:t> de </a:t>
            </a:r>
            <a:r>
              <a:rPr lang="en-US" sz="3600" dirty="0" err="1">
                <a:solidFill>
                  <a:schemeClr val="lt1"/>
                </a:solidFill>
                <a:sym typeface="Cabin"/>
              </a:rPr>
              <a:t>exportação</a:t>
            </a:r>
            <a:r>
              <a:rPr lang="en-US" sz="3600" dirty="0">
                <a:solidFill>
                  <a:schemeClr val="lt1"/>
                </a:solidFill>
                <a:sym typeface="Cabin"/>
              </a:rPr>
              <a:t>”</a:t>
            </a:r>
            <a:endParaRPr lang="en-US" sz="3600" b="0" i="0" u="none" strike="noStrike" cap="none">
              <a:solidFill>
                <a:schemeClr val="lt1"/>
              </a:solidFill>
            </a:endParaRPr>
          </a:p>
          <a:p>
            <a:pPr marL="749300" indent="-533400">
              <a:buSzPct val="171000"/>
              <a:buFont typeface="Cabin"/>
              <a:buChar char="•"/>
            </a:pP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Monitorar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um site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em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busca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de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novas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informações</a:t>
            </a:r>
            <a:endParaRPr lang="en-US" sz="3600" u="none" strike="noStrike" cap="none" dirty="0" err="1">
              <a:solidFill>
                <a:schemeClr val="lt1"/>
              </a:solidFill>
              <a:ea typeface="Arial" charset="0"/>
            </a:endParaRPr>
          </a:p>
          <a:p>
            <a:pPr marL="749300" indent="-533400">
              <a:buSzPct val="171000"/>
              <a:buFont typeface="Cabin"/>
              <a:buChar char="•"/>
            </a:pP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Navegar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na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rede para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criar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um banco de dados para um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mecanismo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de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pesquisa</a:t>
            </a:r>
            <a:endParaRPr lang="en-US" sz="3600" u="none" strike="noStrike" cap="none" dirty="0" err="1">
              <a:solidFill>
                <a:schemeClr val="lt1"/>
              </a:solidFill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5798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>
              <a:buClr>
                <a:srgbClr val="FF00FF"/>
              </a:buClr>
              <a:buSzPct val="25000"/>
            </a:pPr>
            <a:r>
              <a:rPr lang="en-US" sz="7600" dirty="0" err="1">
                <a:solidFill>
                  <a:srgbClr val="FFD966"/>
                </a:solidFill>
                <a:ea typeface="Arial" charset="0"/>
                <a:sym typeface="Cabin"/>
              </a:rPr>
              <a:t>Varrendo</a:t>
            </a:r>
            <a:r>
              <a:rPr lang="en-US" sz="7600" u="none" strike="noStrike" cap="none" dirty="0">
                <a:solidFill>
                  <a:srgbClr val="FFD966"/>
                </a:solidFill>
                <a:ea typeface="Arial" charset="0"/>
                <a:sym typeface="Cabin"/>
              </a:rPr>
              <a:t> </a:t>
            </a:r>
            <a:r>
              <a:rPr lang="en-US" sz="7600" dirty="0" err="1">
                <a:solidFill>
                  <a:srgbClr val="FFD966"/>
                </a:solidFill>
                <a:ea typeface="Arial" charset="0"/>
                <a:sym typeface="Cabin"/>
              </a:rPr>
              <a:t>Páginas</a:t>
            </a:r>
            <a:r>
              <a:rPr lang="en-US" sz="7600" dirty="0">
                <a:solidFill>
                  <a:srgbClr val="FFD966"/>
                </a:solidFill>
                <a:ea typeface="Arial" charset="0"/>
                <a:sym typeface="Cabin"/>
              </a:rPr>
              <a:t> da Web</a:t>
            </a:r>
            <a:endParaRPr lang="en-US" sz="7600" u="none" strike="noStrike" cap="none" dirty="0">
              <a:solidFill>
                <a:srgbClr val="FFD966"/>
              </a:solidFill>
              <a:ea typeface="Arial" charset="0"/>
              <a:sym typeface="Cabin"/>
            </a:endParaRPr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1155700" y="3078464"/>
            <a:ext cx="13932000" cy="52274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749300" indent="-533400">
              <a:spcBef>
                <a:spcPts val="0"/>
              </a:spcBef>
              <a:buSzPct val="171000"/>
              <a:buFont typeface="Cabin"/>
              <a:buChar char="•"/>
            </a:pP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Há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 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controvérsias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com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relação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à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varreduras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de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páginas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da web e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alguns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sites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são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 um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pouco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maldispostos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para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isso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.</a:t>
            </a:r>
            <a:endParaRPr lang="en-US" sz="3600" u="none" strike="noStrike" cap="none" dirty="0">
              <a:solidFill>
                <a:schemeClr val="lt1"/>
              </a:solidFill>
              <a:ea typeface="Arial" charset="0"/>
            </a:endParaRPr>
          </a:p>
          <a:p>
            <a:pPr marL="749300" indent="-533400">
              <a:buSzPct val="171000"/>
              <a:buFont typeface="Cabin"/>
              <a:buChar char="•"/>
            </a:pP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Republicar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informações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protegidas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por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direitos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autorais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não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é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permitido</a:t>
            </a:r>
            <a:endParaRPr lang="en-US" sz="3600" u="none" strike="noStrike" cap="none" dirty="0" err="1">
              <a:solidFill>
                <a:schemeClr val="lt1"/>
              </a:solidFill>
              <a:ea typeface="Arial" charset="0"/>
            </a:endParaRPr>
          </a:p>
          <a:p>
            <a:pPr marL="749300" indent="-533400">
              <a:buSzPct val="171000"/>
              <a:buFont typeface="Cabin"/>
              <a:buChar char="•"/>
            </a:pP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Violar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termos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de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serviço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não</a:t>
            </a:r>
            <a:r>
              <a:rPr lang="en-US" sz="3600" dirty="0">
                <a:solidFill>
                  <a:schemeClr val="lt1"/>
                </a:solidFill>
                <a:ea typeface="Arial" charset="0"/>
                <a:sym typeface="Cabin"/>
              </a:rPr>
              <a:t> é </a:t>
            </a:r>
            <a:r>
              <a:rPr lang="en-US" sz="3600" dirty="0" err="1">
                <a:solidFill>
                  <a:schemeClr val="lt1"/>
                </a:solidFill>
                <a:ea typeface="Arial" charset="0"/>
                <a:sym typeface="Cabin"/>
              </a:rPr>
              <a:t>permitido</a:t>
            </a:r>
            <a:endParaRPr lang="en-US" sz="3600" u="none" strike="noStrike" cap="none" dirty="0" err="1">
              <a:solidFill>
                <a:schemeClr val="lt1"/>
              </a:solidFill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5593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7800" dirty="0">
                <a:solidFill>
                  <a:schemeClr val="lt1"/>
                </a:solidFill>
                <a:ea typeface="Arial" charset="0"/>
                <a:sym typeface="Cabin"/>
              </a:rPr>
              <a:t>O </a:t>
            </a:r>
            <a:r>
              <a:rPr lang="en-US" sz="7800" dirty="0" err="1">
                <a:solidFill>
                  <a:schemeClr val="lt1"/>
                </a:solidFill>
                <a:ea typeface="Arial" charset="0"/>
                <a:sym typeface="Cabin"/>
              </a:rPr>
              <a:t>Jeito</a:t>
            </a:r>
            <a:r>
              <a:rPr lang="en-US" sz="78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7800" dirty="0" err="1">
                <a:solidFill>
                  <a:schemeClr val="lt1"/>
                </a:solidFill>
                <a:ea typeface="Arial" charset="0"/>
                <a:sym typeface="Cabin"/>
              </a:rPr>
              <a:t>Fácil</a:t>
            </a:r>
            <a:r>
              <a:rPr lang="en-US" sz="78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78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- </a:t>
            </a:r>
            <a:r>
              <a:rPr lang="en-US" sz="7800" u="none" strike="noStrike" cap="none" dirty="0">
                <a:solidFill>
                  <a:srgbClr val="FFD966"/>
                </a:solidFill>
                <a:ea typeface="Arial" charset="0"/>
                <a:sym typeface="Cabin"/>
              </a:rPr>
              <a:t>Beautiful Soup</a:t>
            </a:r>
          </a:p>
        </p:txBody>
      </p:sp>
      <p:sp>
        <p:nvSpPr>
          <p:cNvPr id="767" name="Shape 7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indent="-787400">
              <a:spcBef>
                <a:spcPts val="0"/>
              </a:spcBef>
              <a:buSzPct val="171000"/>
              <a:buFont typeface="Cabin"/>
              <a:buChar char="•"/>
            </a:pPr>
            <a:r>
              <a:rPr lang="en-US" sz="3800" dirty="0">
                <a:solidFill>
                  <a:schemeClr val="lt1"/>
                </a:solidFill>
                <a:ea typeface="Arial" charset="0"/>
              </a:rPr>
              <a:t>Podemos </a:t>
            </a:r>
            <a:r>
              <a:rPr lang="en-US" sz="3800" dirty="0" err="1">
                <a:solidFill>
                  <a:schemeClr val="lt1"/>
                </a:solidFill>
                <a:ea typeface="Arial" charset="0"/>
              </a:rPr>
              <a:t>fazer</a:t>
            </a:r>
            <a:r>
              <a:rPr lang="en-US" sz="3800" dirty="0">
                <a:solidFill>
                  <a:schemeClr val="lt1"/>
                </a:solidFill>
                <a:ea typeface="Arial" charset="0"/>
              </a:rPr>
              <a:t> </a:t>
            </a:r>
            <a:r>
              <a:rPr lang="en-US" sz="3800" dirty="0" err="1">
                <a:solidFill>
                  <a:schemeClr val="lt1"/>
                </a:solidFill>
                <a:ea typeface="Arial" charset="0"/>
              </a:rPr>
              <a:t>pesquisas</a:t>
            </a:r>
            <a:r>
              <a:rPr lang="en-US" sz="3800" dirty="0">
                <a:solidFill>
                  <a:schemeClr val="lt1"/>
                </a:solidFill>
                <a:ea typeface="Arial" charset="0"/>
              </a:rPr>
              <a:t> de strings da </a:t>
            </a:r>
            <a:r>
              <a:rPr lang="en-US" sz="3800" dirty="0" err="1">
                <a:solidFill>
                  <a:schemeClr val="lt1"/>
                </a:solidFill>
                <a:ea typeface="Arial" charset="0"/>
              </a:rPr>
              <a:t>maneira</a:t>
            </a:r>
            <a:r>
              <a:rPr lang="en-US" sz="3800" dirty="0">
                <a:solidFill>
                  <a:schemeClr val="lt1"/>
                </a:solidFill>
                <a:ea typeface="Arial" charset="0"/>
              </a:rPr>
              <a:t> </a:t>
            </a:r>
            <a:r>
              <a:rPr lang="en-US" sz="3800" dirty="0" err="1">
                <a:solidFill>
                  <a:schemeClr val="lt1"/>
                </a:solidFill>
                <a:ea typeface="Arial" charset="0"/>
              </a:rPr>
              <a:t>difícil</a:t>
            </a:r>
            <a:endParaRPr lang="en-US" sz="3800" u="none" strike="noStrike" cap="none" dirty="0" err="1">
              <a:solidFill>
                <a:schemeClr val="lt1"/>
              </a:solidFill>
              <a:ea typeface="Arial" charset="0"/>
              <a:cs typeface="Arial" charset="0"/>
            </a:endParaRPr>
          </a:p>
          <a:p>
            <a:pPr marL="1104900" indent="-787400">
              <a:spcBef>
                <a:spcPts val="2300"/>
              </a:spcBef>
              <a:buSzPct val="171000"/>
              <a:buFont typeface="Cabin"/>
              <a:buChar char="•"/>
            </a:pP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Ou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 usar a </a:t>
            </a: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biblioteca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 de software livre </a:t>
            </a:r>
            <a:r>
              <a:rPr lang="en-US" sz="3800" u="none" strike="noStrike" cap="none" dirty="0" err="1">
                <a:solidFill>
                  <a:srgbClr val="00FF00"/>
                </a:solidFill>
                <a:ea typeface="Arial" charset="0"/>
                <a:sym typeface="Cabin"/>
              </a:rPr>
              <a:t>BeautifulSoup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, de</a:t>
            </a:r>
            <a:r>
              <a:rPr lang="en-US" sz="38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800" u="none" strike="noStrike" cap="none" dirty="0">
                <a:solidFill>
                  <a:srgbClr val="FF40FF"/>
                </a:solidFill>
                <a:ea typeface="Arial" charset="0"/>
                <a:sym typeface="Cabin"/>
              </a:rPr>
              <a:t>www.crummy.com</a:t>
            </a:r>
            <a:endParaRPr lang="en-US" sz="3800" u="none" strike="noStrike" cap="none" dirty="0">
              <a:solidFill>
                <a:srgbClr val="FF40FF"/>
              </a:solidFill>
              <a:ea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752" y="4595992"/>
            <a:ext cx="8757771" cy="35798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24535" y="8392537"/>
            <a:ext cx="5822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https://</a:t>
            </a:r>
            <a:r>
              <a:rPr lang="en-US" sz="2000" dirty="0" err="1">
                <a:solidFill>
                  <a:srgbClr val="FFFF00"/>
                </a:solidFill>
              </a:rPr>
              <a:t>www.crummy.com</a:t>
            </a:r>
            <a:r>
              <a:rPr lang="en-US" sz="2000" dirty="0">
                <a:solidFill>
                  <a:srgbClr val="FFFF00"/>
                </a:solidFill>
              </a:rPr>
              <a:t>/software/</a:t>
            </a:r>
            <a:r>
              <a:rPr lang="en-US" sz="2000" dirty="0" err="1">
                <a:solidFill>
                  <a:srgbClr val="FFFF00"/>
                </a:solidFill>
              </a:rPr>
              <a:t>BeautifulSoup</a:t>
            </a:r>
            <a:r>
              <a:rPr lang="en-US" sz="2000" dirty="0">
                <a:solidFill>
                  <a:srgbClr val="FFFF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226677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1709270" y="2795483"/>
            <a:ext cx="13639799" cy="56246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# Para </a:t>
            </a:r>
            <a:r>
              <a:rPr lang="en-US" sz="2800" dirty="0" err="1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rodar</a:t>
            </a:r>
            <a:r>
              <a:rPr lang="en-US" sz="280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isso</a:t>
            </a:r>
            <a:r>
              <a:rPr lang="en-US" sz="280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instale</a:t>
            </a:r>
            <a:r>
              <a:rPr lang="en-US" sz="280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BeautifulSoup</a:t>
            </a:r>
            <a:endParaRPr lang="en-US" sz="2800" dirty="0">
              <a:solidFill>
                <a:schemeClr val="bg1"/>
              </a:solidFill>
              <a:latin typeface="Courier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# https://pypi.python.org/pypi/beautifulsoup4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# </a:t>
            </a:r>
            <a:r>
              <a:rPr lang="en-US" sz="2800" dirty="0" err="1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Ou</a:t>
            </a:r>
            <a:r>
              <a:rPr lang="en-US" sz="280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baixe</a:t>
            </a:r>
            <a:r>
              <a:rPr lang="en-US" sz="280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 o </a:t>
            </a:r>
            <a:r>
              <a:rPr lang="en-US" sz="2800" dirty="0" err="1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arquivo</a:t>
            </a: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# http://www.py4e.com/code3/bs4.zip</a:t>
            </a:r>
          </a:p>
          <a:p>
            <a:r>
              <a:rPr lang="en-US" sz="280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# e </a:t>
            </a:r>
            <a:r>
              <a:rPr lang="en-US" sz="2800" dirty="0" err="1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descompacte</a:t>
            </a:r>
            <a:r>
              <a:rPr lang="en-US" sz="280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ele</a:t>
            </a:r>
            <a:r>
              <a:rPr lang="en-US" sz="280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 no </a:t>
            </a:r>
            <a:r>
              <a:rPr lang="en-US" sz="2800" dirty="0" err="1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mesmo</a:t>
            </a:r>
            <a:r>
              <a:rPr lang="en-US" sz="280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diretório</a:t>
            </a:r>
            <a:r>
              <a:rPr lang="en-US" sz="280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desse</a:t>
            </a:r>
            <a:r>
              <a:rPr lang="en-US" sz="280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arquivo</a:t>
            </a: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sz="2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...</a:t>
            </a:r>
            <a:endParaRPr lang="en-US" sz="2800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776" name="Shape 776"/>
          <p:cNvSpPr txBox="1"/>
          <p:nvPr/>
        </p:nvSpPr>
        <p:spPr>
          <a:xfrm>
            <a:off x="13428175" y="7518312"/>
            <a:ext cx="241500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bin"/>
              <a:buNone/>
            </a:pPr>
            <a:r>
              <a:rPr lang="en-US" sz="3600" u="none" strike="noStrike" cap="none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endParaRPr lang="en-US" sz="3600" u="none" strike="noStrike" cap="none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D966"/>
                </a:solidFill>
              </a:rPr>
              <a:t>Instalação</a:t>
            </a:r>
            <a:r>
              <a:rPr lang="en-US" dirty="0">
                <a:solidFill>
                  <a:srgbClr val="FFD966"/>
                </a:solidFill>
              </a:rPr>
              <a:t> do </a:t>
            </a:r>
            <a:r>
              <a:rPr lang="en-US" dirty="0" err="1">
                <a:solidFill>
                  <a:srgbClr val="FFD966"/>
                </a:solidFill>
              </a:rPr>
              <a:t>BeautifulSoup</a:t>
            </a:r>
          </a:p>
        </p:txBody>
      </p:sp>
    </p:spTree>
    <p:extLst>
      <p:ext uri="{BB962C8B-B14F-4D97-AF65-F5344CB8AC3E}">
        <p14:creationId xmlns:p14="http://schemas.microsoft.com/office/powerpoint/2010/main" val="37326097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654281" y="624080"/>
            <a:ext cx="10375670" cy="61116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import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urllib.parse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urllib.error</a:t>
            </a:r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from bs4 import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input('Enter - ')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urllib.request.urlopen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).read()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soup = 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BeautifulSoup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(html, 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html.parser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')</a:t>
            </a:r>
          </a:p>
          <a:p>
            <a:endParaRPr lang="en-US" sz="3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# </a:t>
            </a:r>
            <a:r>
              <a:rPr lang="en-US" sz="3200" dirty="0" err="1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Recupere</a:t>
            </a:r>
            <a:r>
              <a:rPr lang="en-US" sz="320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todas</a:t>
            </a:r>
            <a:r>
              <a:rPr lang="en-US" sz="3200" dirty="0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 as tags </a:t>
            </a:r>
            <a:r>
              <a:rPr lang="en-US" sz="3200" dirty="0" err="1">
                <a:solidFill>
                  <a:schemeClr val="bg1"/>
                </a:solidFill>
                <a:latin typeface="Courier"/>
                <a:ea typeface="Courier" charset="0"/>
                <a:cs typeface="Courier" charset="0"/>
              </a:rPr>
              <a:t>âncora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tags = soup('a')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for tag in tags: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print(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tag.get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('</a:t>
            </a:r>
            <a:r>
              <a:rPr lang="en-US" sz="3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href</a:t>
            </a:r>
            <a:r>
              <a:rPr lang="en-US" sz="3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', None))</a:t>
            </a:r>
            <a:endParaRPr lang="en-US" sz="3200" u="none" strike="noStrike" cap="none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  <a:sym typeface="Courier New"/>
            </a:endParaRPr>
          </a:p>
        </p:txBody>
      </p:sp>
      <p:sp>
        <p:nvSpPr>
          <p:cNvPr id="4" name="Shape 782"/>
          <p:cNvSpPr txBox="1"/>
          <p:nvPr/>
        </p:nvSpPr>
        <p:spPr>
          <a:xfrm>
            <a:off x="6777575" y="6985824"/>
            <a:ext cx="9069600" cy="1755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python 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urllinks.py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Enter</a:t>
            </a:r>
            <a:r>
              <a:rPr lang="en-US" sz="3600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- 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/page1.htm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25000"/>
              <a:buFont typeface="Cabin"/>
              <a:buNone/>
            </a:pP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3600" u="none" strike="noStrike" cap="none" dirty="0" err="1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www.dr-chuck.com</a:t>
            </a:r>
            <a:r>
              <a:rPr lang="en-US" sz="3600" u="none" strike="noStrike" cap="none" dirty="0">
                <a:solidFill>
                  <a:srgbClr val="00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/page2.htm</a:t>
            </a:r>
          </a:p>
        </p:txBody>
      </p:sp>
    </p:spTree>
    <p:extLst>
      <p:ext uri="{BB962C8B-B14F-4D97-AF65-F5344CB8AC3E}">
        <p14:creationId xmlns:p14="http://schemas.microsoft.com/office/powerpoint/2010/main" val="121785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7800" dirty="0" err="1">
                <a:solidFill>
                  <a:srgbClr val="FFD966"/>
                </a:solidFill>
                <a:ea typeface="Arial" charset="0"/>
                <a:sym typeface="Cabin"/>
              </a:rPr>
              <a:t>Números</a:t>
            </a:r>
            <a:r>
              <a:rPr lang="en-US" sz="7800" dirty="0">
                <a:solidFill>
                  <a:srgbClr val="FFD966"/>
                </a:solidFill>
                <a:ea typeface="Arial" charset="0"/>
                <a:sym typeface="Cabin"/>
              </a:rPr>
              <a:t> de porta </a:t>
            </a:r>
            <a:r>
              <a:rPr lang="en-US" sz="7800" dirty="0">
                <a:solidFill>
                  <a:srgbClr val="FFFFFF"/>
                </a:solidFill>
                <a:ea typeface="Arial" charset="0"/>
                <a:sym typeface="Cabin"/>
              </a:rPr>
              <a:t>TCP</a:t>
            </a:r>
            <a:endParaRPr lang="en-US" sz="7800" u="none" strike="noStrike" cap="none" dirty="0">
              <a:solidFill>
                <a:srgbClr val="FFD966"/>
              </a:solidFill>
              <a:ea typeface="Arial" charset="0"/>
              <a:cs typeface="Arial" charset="0"/>
            </a:endParaRPr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1155700" y="2603501"/>
            <a:ext cx="13932000" cy="412115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1104900" indent="-787400">
              <a:spcBef>
                <a:spcPts val="0"/>
              </a:spcBef>
              <a:buSzPct val="171000"/>
              <a:buFont typeface="Cabin"/>
              <a:buChar char="•"/>
            </a:pPr>
            <a:r>
              <a:rPr lang="pt-BR" sz="3800" dirty="0">
                <a:solidFill>
                  <a:schemeClr val="lt1"/>
                </a:solidFill>
                <a:ea typeface="Arial" charset="0"/>
                <a:sym typeface="Cabin"/>
              </a:rPr>
              <a:t>Uma porta é</a:t>
            </a:r>
            <a:r>
              <a:rPr lang="pt-BR" sz="38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pt-BR" sz="3800" dirty="0">
                <a:solidFill>
                  <a:schemeClr val="lt1"/>
                </a:solidFill>
                <a:ea typeface="Arial" charset="0"/>
                <a:sym typeface="Cabin"/>
              </a:rPr>
              <a:t>um software de </a:t>
            </a:r>
            <a:r>
              <a:rPr lang="pt-BR" sz="3800" dirty="0">
                <a:solidFill>
                  <a:srgbClr val="00FF00"/>
                </a:solidFill>
                <a:ea typeface="Arial" charset="0"/>
                <a:sym typeface="Cabin"/>
              </a:rPr>
              <a:t>aplicação específica</a:t>
            </a:r>
            <a:r>
              <a:rPr lang="pt-BR" sz="3800" dirty="0">
                <a:solidFill>
                  <a:schemeClr val="lt1"/>
                </a:solidFill>
                <a:ea typeface="Arial" charset="0"/>
                <a:sym typeface="Cabin"/>
              </a:rPr>
              <a:t> ou de processo específico da extremidade da comunicação</a:t>
            </a:r>
            <a:endParaRPr lang="pt-BR" sz="3800" u="none" strike="noStrike" cap="none" dirty="0">
              <a:solidFill>
                <a:schemeClr val="lt1"/>
              </a:solidFill>
              <a:ea typeface="Arial" charset="0"/>
            </a:endParaRPr>
          </a:p>
          <a:p>
            <a:pPr marL="1104900" indent="-787400">
              <a:spcBef>
                <a:spcPts val="2300"/>
              </a:spcBef>
              <a:buSzPct val="171000"/>
              <a:buFont typeface="Cabin"/>
              <a:buChar char="•"/>
            </a:pPr>
            <a:r>
              <a:rPr lang="pt-BR" sz="3800" dirty="0">
                <a:solidFill>
                  <a:schemeClr val="lt1"/>
                </a:solidFill>
                <a:ea typeface="Arial" charset="0"/>
                <a:sym typeface="Cabin"/>
              </a:rPr>
              <a:t>Isso permite a coexistência de múltiplas aplicações em rede em um mesmo servidor</a:t>
            </a:r>
            <a:endParaRPr lang="pt-BR" sz="3800" u="none" strike="noStrike" cap="none" dirty="0">
              <a:solidFill>
                <a:schemeClr val="lt1"/>
              </a:solidFill>
              <a:ea typeface="Arial" charset="0"/>
              <a:cs typeface="Arial" charset="0"/>
            </a:endParaRPr>
          </a:p>
          <a:p>
            <a:pPr marL="1104900" indent="-787400">
              <a:spcBef>
                <a:spcPts val="2300"/>
              </a:spcBef>
              <a:buSzPct val="171000"/>
              <a:buFont typeface="Cabin"/>
              <a:buChar char="•"/>
            </a:pPr>
            <a:r>
              <a:rPr lang="pt-BR" sz="3800" dirty="0">
                <a:solidFill>
                  <a:schemeClr val="lt1"/>
                </a:solidFill>
                <a:ea typeface="Arial" charset="0"/>
              </a:rPr>
              <a:t>Aqui está uma lista de números de porta TCP conhecidas.</a:t>
            </a:r>
            <a:endParaRPr lang="pt-BR" sz="3800" u="none" strike="noStrike" cap="none" dirty="0">
              <a:solidFill>
                <a:schemeClr val="lt1"/>
              </a:solidFill>
              <a:ea typeface="Arial" charset="0"/>
              <a:cs typeface="Arial" charset="0"/>
            </a:endParaRPr>
          </a:p>
        </p:txBody>
      </p:sp>
      <p:sp>
        <p:nvSpPr>
          <p:cNvPr id="334" name="Shape 334"/>
          <p:cNvSpPr txBox="1"/>
          <p:nvPr/>
        </p:nvSpPr>
        <p:spPr>
          <a:xfrm>
            <a:off x="2373298" y="6927850"/>
            <a:ext cx="10902000" cy="622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228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3"/>
              </a:rPr>
              <a:t>en.wikipedia.org/wiki/TCP_and_UDP_port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89344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2353281" cy="1692735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7800" dirty="0" err="1">
                <a:solidFill>
                  <a:srgbClr val="FFD966"/>
                </a:solidFill>
                <a:ea typeface="Arial" charset="0"/>
                <a:sym typeface="Cabin"/>
              </a:rPr>
              <a:t>Sumário</a:t>
            </a:r>
            <a:endParaRPr lang="en-US" sz="7800" u="none" strike="noStrike" cap="none" dirty="0" err="1">
              <a:solidFill>
                <a:srgbClr val="FFD966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1155700" y="2847579"/>
            <a:ext cx="13932000" cy="545832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457200" indent="-469900">
              <a:spcBef>
                <a:spcPts val="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O TCP</a:t>
            </a:r>
            <a:r>
              <a:rPr lang="en-US" sz="38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/IP </a:t>
            </a: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nos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 </a:t>
            </a: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garante</a:t>
            </a:r>
            <a:r>
              <a:rPr lang="en-US" sz="38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caminhos</a:t>
            </a:r>
            <a:r>
              <a:rPr lang="en-US" sz="38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/ sockets 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entre </a:t>
            </a: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aplicações</a:t>
            </a:r>
            <a:endParaRPr lang="en-US" sz="3800" u="none" strike="noStrike" cap="none" dirty="0" err="1">
              <a:solidFill>
                <a:schemeClr val="lt1"/>
              </a:solidFill>
              <a:ea typeface="Arial" charset="0"/>
            </a:endParaRPr>
          </a:p>
          <a:p>
            <a:pPr marL="457200" indent="-469900"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Nós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desenvolvemos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protocolos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 de </a:t>
            </a: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aplicação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 para </a:t>
            </a: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utilizar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esses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caminhos</a:t>
            </a:r>
            <a:endParaRPr lang="en-US" sz="3800" u="none" strike="noStrike" cap="none" dirty="0" err="1">
              <a:solidFill>
                <a:schemeClr val="lt1"/>
              </a:solidFill>
              <a:ea typeface="Arial" charset="0"/>
              <a:cs typeface="Arial" charset="0"/>
            </a:endParaRPr>
          </a:p>
          <a:p>
            <a:pPr marL="457200" indent="-469900"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 err="1">
                <a:solidFill>
                  <a:schemeClr val="lt1"/>
                </a:solidFill>
                <a:ea typeface="Arial" charset="0"/>
                <a:sym typeface="Cabin"/>
              </a:rPr>
              <a:t>HyperText</a:t>
            </a:r>
            <a:r>
              <a:rPr lang="en-US" sz="38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Trans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fer</a:t>
            </a:r>
            <a:r>
              <a:rPr lang="en-US" sz="38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Protocol (HTTP) 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é um </a:t>
            </a: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protocolo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 simples </a:t>
            </a: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porém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poderoso</a:t>
            </a:r>
            <a:endParaRPr lang="en-US" sz="3800" u="none" strike="noStrike" cap="none" dirty="0" err="1">
              <a:solidFill>
                <a:schemeClr val="lt1"/>
              </a:solidFill>
              <a:ea typeface="Arial" charset="0"/>
              <a:cs typeface="Arial" charset="0"/>
            </a:endParaRPr>
          </a:p>
          <a:p>
            <a:pPr marL="457200" indent="-469900">
              <a:spcBef>
                <a:spcPts val="2300"/>
              </a:spcBef>
              <a:spcAft>
                <a:spcPts val="1000"/>
              </a:spcAft>
              <a:buSzPct val="100000"/>
              <a:buFont typeface="Cabin"/>
            </a:pPr>
            <a:r>
              <a:rPr lang="en-US" sz="38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Python </a:t>
            </a: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tem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ótimo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 </a:t>
            </a: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suporte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 para </a:t>
            </a:r>
            <a:r>
              <a:rPr lang="en-US" sz="3800" dirty="0" err="1">
                <a:solidFill>
                  <a:schemeClr val="lt1"/>
                </a:solidFill>
                <a:ea typeface="Arial" charset="0"/>
                <a:sym typeface="Cabin"/>
              </a:rPr>
              <a:t>análise</a:t>
            </a:r>
            <a:r>
              <a:rPr lang="en-US" sz="3800" dirty="0">
                <a:solidFill>
                  <a:schemeClr val="lt1"/>
                </a:solidFill>
                <a:ea typeface="Arial" charset="0"/>
                <a:sym typeface="Cabin"/>
              </a:rPr>
              <a:t> de</a:t>
            </a:r>
            <a:r>
              <a:rPr lang="en-US" sz="3800" u="none" strike="noStrike" cap="none" dirty="0">
                <a:solidFill>
                  <a:schemeClr val="lt1"/>
                </a:solidFill>
                <a:ea typeface="Arial" charset="0"/>
                <a:sym typeface="Cabin"/>
              </a:rPr>
              <a:t> sockets, HTTP, and HTML</a:t>
            </a:r>
            <a:endParaRPr lang="en-US" sz="3800" u="none" strike="noStrike" cap="none" dirty="0">
              <a:solidFill>
                <a:schemeClr val="lt1"/>
              </a:solidFill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1350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>
            <a:spLocks noGrp="1"/>
          </p:cNvSpPr>
          <p:nvPr>
            <p:ph type="title" idx="4294967295"/>
          </p:nvPr>
        </p:nvSpPr>
        <p:spPr>
          <a:xfrm>
            <a:off x="1462700" y="946150"/>
            <a:ext cx="12469200" cy="8112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00"/>
                </a:solidFill>
              </a:rPr>
              <a:t>Acknowledgements / Contributions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1206100" y="2086575"/>
            <a:ext cx="6797699" cy="5762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Thes slide are Copyright 2010-  Charles R. Severance (</a:t>
            </a:r>
            <a:r>
              <a:rPr lang="en-US" sz="1800" u="sng">
                <a:solidFill>
                  <a:srgbClr val="FFFF00"/>
                </a:solidFill>
                <a:hlinkClick r:id="rId3"/>
              </a:rPr>
              <a:t>www.dr-chuck.com</a:t>
            </a:r>
            <a:r>
              <a:rPr lang="en-US" sz="1800">
                <a:solidFill>
                  <a:srgbClr val="FFFFFF"/>
                </a:solidFill>
              </a:rPr>
              <a:t>) of the University of Michigan School of Information and </a:t>
            </a:r>
            <a:r>
              <a:rPr lang="en-US" sz="1800" u="sng">
                <a:solidFill>
                  <a:srgbClr val="FFFF00"/>
                </a:solidFill>
                <a:hlinkClick r:id="rId4"/>
              </a:rPr>
              <a:t>open.umich.edu</a:t>
            </a:r>
            <a:r>
              <a:rPr lang="en-US" sz="1800">
                <a:solidFill>
                  <a:srgbClr val="FFFFFF"/>
                </a:solidFill>
              </a:rPr>
              <a:t> and made available under a Creative Commons Attribution 4.0 License.  Please maintain this last slide in all copies of the document to comply with the attribution requirements of the license.  If you make a change, feel free to add your name and organization to the list of contributors on this page as you republish the materials.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Initial Development: Charles Severance, University of Michigan School of Information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… Insert new Contributors here</a:t>
            </a:r>
          </a:p>
        </p:txBody>
      </p:sp>
      <p:pic>
        <p:nvPicPr>
          <p:cNvPr id="797" name="Shape 7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900" y="839500"/>
            <a:ext cx="1024800" cy="10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897687" y="1017700"/>
            <a:ext cx="1968599" cy="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8704400" y="2217051"/>
            <a:ext cx="6797699" cy="5631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...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3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0848" y="3451225"/>
            <a:ext cx="2755900" cy="14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1955800" y="838200"/>
            <a:ext cx="6667500" cy="7416799"/>
          </a:xfrm>
          <a:prstGeom prst="rect">
            <a:avLst/>
          </a:prstGeom>
          <a:noFill/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www.umich.edu</a:t>
            </a:r>
          </a:p>
        </p:txBody>
      </p:sp>
      <p:grpSp>
        <p:nvGrpSpPr>
          <p:cNvPr id="341" name="Shape 341"/>
          <p:cNvGrpSpPr/>
          <p:nvPr/>
        </p:nvGrpSpPr>
        <p:grpSpPr>
          <a:xfrm>
            <a:off x="12898436" y="2736850"/>
            <a:ext cx="2578099" cy="1854200"/>
            <a:chOff x="0" y="0"/>
            <a:chExt cx="2576512" cy="1854200"/>
          </a:xfrm>
        </p:grpSpPr>
        <p:grpSp>
          <p:nvGrpSpPr>
            <p:cNvPr id="342" name="Shape 342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43" name="Shape 343"/>
              <p:cNvGrpSpPr/>
              <p:nvPr/>
            </p:nvGrpSpPr>
            <p:grpSpPr>
              <a:xfrm>
                <a:off x="352425" y="0"/>
                <a:ext cx="1878011" cy="1184275"/>
                <a:chOff x="0" y="0"/>
                <a:chExt cx="1878011" cy="1184275"/>
              </a:xfrm>
            </p:grpSpPr>
            <p:sp>
              <p:nvSpPr>
                <p:cNvPr id="344" name="Shape 344"/>
                <p:cNvSpPr txBox="1"/>
                <p:nvPr/>
              </p:nvSpPr>
              <p:spPr>
                <a:xfrm>
                  <a:off x="0" y="0"/>
                  <a:ext cx="1878011" cy="1184275"/>
                </a:xfrm>
                <a:prstGeom prst="rect">
                  <a:avLst/>
                </a:prstGeom>
                <a:solidFill>
                  <a:schemeClr val="accent1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Shape 345"/>
                <p:cNvSpPr/>
                <p:nvPr/>
              </p:nvSpPr>
              <p:spPr>
                <a:xfrm>
                  <a:off x="149225" y="106361"/>
                  <a:ext cx="1576386" cy="973136"/>
                </a:xfrm>
                <a:prstGeom prst="roundRect">
                  <a:avLst>
                    <a:gd name="adj" fmla="val 1490"/>
                  </a:avLst>
                </a:prstGeom>
                <a:solidFill>
                  <a:srgbClr val="FFFFFF"/>
                </a:solidFill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6" name="Shape 346"/>
              <p:cNvGrpSpPr/>
              <p:nvPr/>
            </p:nvGrpSpPr>
            <p:grpSpPr>
              <a:xfrm>
                <a:off x="0" y="1543050"/>
                <a:ext cx="2576512" cy="311150"/>
                <a:chOff x="0" y="0"/>
                <a:chExt cx="2576512" cy="309562"/>
              </a:xfrm>
            </p:grpSpPr>
            <p:cxnSp>
              <p:nvCxnSpPr>
                <p:cNvPr id="347" name="Shape 347"/>
                <p:cNvCxnSpPr/>
                <p:nvPr/>
              </p:nvCxnSpPr>
              <p:spPr>
                <a:xfrm flipH="1">
                  <a:off x="0" y="0"/>
                  <a:ext cx="34131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Shape 348"/>
                <p:cNvCxnSpPr/>
                <p:nvPr/>
              </p:nvCxnSpPr>
              <p:spPr>
                <a:xfrm>
                  <a:off x="0" y="241300"/>
                  <a:ext cx="2574924" cy="1587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Shape 349"/>
                <p:cNvCxnSpPr/>
                <p:nvPr/>
              </p:nvCxnSpPr>
              <p:spPr>
                <a:xfrm>
                  <a:off x="0" y="306387"/>
                  <a:ext cx="2574924" cy="3174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0" name="Shape 350"/>
                <p:cNvCxnSpPr/>
                <p:nvPr/>
              </p:nvCxnSpPr>
              <p:spPr>
                <a:xfrm>
                  <a:off x="0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1" name="Shape 351"/>
                <p:cNvCxnSpPr/>
                <p:nvPr/>
              </p:nvCxnSpPr>
              <p:spPr>
                <a:xfrm>
                  <a:off x="2239961" y="0"/>
                  <a:ext cx="334961" cy="241299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  <p:cxnSp>
              <p:nvCxnSpPr>
                <p:cNvPr id="352" name="Shape 352"/>
                <p:cNvCxnSpPr/>
                <p:nvPr/>
              </p:nvCxnSpPr>
              <p:spPr>
                <a:xfrm>
                  <a:off x="2574925" y="241300"/>
                  <a:ext cx="1587" cy="65086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3" name="Shape 353"/>
              <p:cNvSpPr txBox="1"/>
              <p:nvPr/>
            </p:nvSpPr>
            <p:spPr>
              <a:xfrm>
                <a:off x="357187" y="1220787"/>
                <a:ext cx="1874836" cy="304799"/>
              </a:xfrm>
              <a:prstGeom prst="rect">
                <a:avLst/>
              </a:prstGeom>
              <a:noFill/>
              <a:ln w="127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4" name="Shape 354"/>
              <p:cNvCxnSpPr/>
              <p:nvPr/>
            </p:nvCxnSpPr>
            <p:spPr>
              <a:xfrm>
                <a:off x="1763711" y="1373187"/>
                <a:ext cx="374649" cy="3174"/>
              </a:xfrm>
              <a:prstGeom prst="straightConnector1">
                <a:avLst/>
              </a:prstGeom>
              <a:noFill/>
              <a:ln w="50800" cap="rnd" cmpd="sng">
                <a:solidFill>
                  <a:srgbClr val="618FFD"/>
                </a:solidFill>
                <a:prstDash val="solid"/>
                <a:miter/>
                <a:headEnd type="none" w="med" len="med"/>
                <a:tailEnd type="none" w="med" len="med"/>
              </a:ln>
            </p:spPr>
          </p:cxnSp>
        </p:grpSp>
        <p:sp>
          <p:nvSpPr>
            <p:cNvPr id="355" name="Shape 355"/>
            <p:cNvSpPr txBox="1"/>
            <p:nvPr/>
          </p:nvSpPr>
          <p:spPr>
            <a:xfrm rot="10800000" flipH="1">
              <a:off x="474662" y="1319212"/>
              <a:ext cx="203199" cy="31750"/>
            </a:xfrm>
            <a:prstGeom prst="rect">
              <a:avLst/>
            </a:prstGeom>
            <a:solidFill>
              <a:srgbClr val="000000"/>
            </a:solidFill>
            <a:ln w="50800" cap="rnd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Shape 356"/>
          <p:cNvSpPr txBox="1"/>
          <p:nvPr/>
        </p:nvSpPr>
        <p:spPr>
          <a:xfrm>
            <a:off x="2933700" y="1460500"/>
            <a:ext cx="2603499" cy="11811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>
              <a:buClr>
                <a:srgbClr val="FF00FF"/>
              </a:buClr>
              <a:buSzPct val="25000"/>
            </a:pPr>
            <a:r>
              <a:rPr lang="en-US" sz="3200" dirty="0" err="1">
                <a:solidFill>
                  <a:srgbClr val="FF00FF"/>
                </a:solidFill>
              </a:rPr>
              <a:t>Mensagem</a:t>
            </a:r>
            <a:r>
              <a:rPr lang="en-US" sz="3200" dirty="0">
                <a:solidFill>
                  <a:srgbClr val="FF00FF"/>
                </a:solidFill>
              </a:rPr>
              <a:t> de </a:t>
            </a:r>
            <a:r>
              <a:rPr lang="en-US" sz="3200" dirty="0" err="1">
                <a:solidFill>
                  <a:srgbClr val="FF00FF"/>
                </a:solidFill>
              </a:rPr>
              <a:t>chegada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2933700" y="30607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-US" sz="3200" dirty="0" err="1">
                <a:solidFill>
                  <a:srgbClr val="FF00FF"/>
                </a:solidFill>
                <a:ea typeface="Arial" charset="0"/>
                <a:sym typeface="Cabin"/>
              </a:rPr>
              <a:t>Acesso</a:t>
            </a:r>
            <a:endParaRPr lang="en-US" sz="3200" u="none" strike="noStrike" cap="none" dirty="0" err="1">
              <a:solidFill>
                <a:srgbClr val="FF0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58" name="Shape 358"/>
          <p:cNvSpPr txBox="1"/>
          <p:nvPr/>
        </p:nvSpPr>
        <p:spPr>
          <a:xfrm>
            <a:off x="2933700" y="4775200"/>
            <a:ext cx="2603499" cy="723900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>
              <a:buClr>
                <a:srgbClr val="FF00FF"/>
              </a:buClr>
              <a:buSzPct val="25000"/>
            </a:pPr>
            <a:r>
              <a:rPr lang="en-US" sz="3200" dirty="0" err="1">
                <a:solidFill>
                  <a:srgbClr val="FF00FF"/>
                </a:solidFill>
                <a:ea typeface="Arial" charset="0"/>
                <a:sym typeface="Cabin"/>
              </a:rPr>
              <a:t>Servidor</a:t>
            </a:r>
            <a:r>
              <a:rPr lang="en-US" sz="3200" dirty="0">
                <a:solidFill>
                  <a:srgbClr val="FF00FF"/>
                </a:solidFill>
                <a:ea typeface="Arial" charset="0"/>
                <a:sym typeface="Cabin"/>
              </a:rPr>
              <a:t> Web</a:t>
            </a:r>
            <a:endParaRPr lang="en-US" sz="3200" u="none" strike="noStrike" cap="none" dirty="0">
              <a:solidFill>
                <a:srgbClr val="FF00FF"/>
              </a:solidFill>
              <a:ea typeface="Arial" charset="0"/>
              <a:sym typeface="Cabin"/>
            </a:endParaRPr>
          </a:p>
        </p:txBody>
      </p:sp>
      <p:sp>
        <p:nvSpPr>
          <p:cNvPr id="359" name="Shape 359"/>
          <p:cNvSpPr txBox="1"/>
          <p:nvPr/>
        </p:nvSpPr>
        <p:spPr>
          <a:xfrm>
            <a:off x="6426200" y="160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25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87300" y="838200"/>
            <a:ext cx="2717799" cy="1385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2933700" y="6400800"/>
            <a:ext cx="2603499" cy="1476962"/>
          </a:xfrm>
          <a:prstGeom prst="rect">
            <a:avLst/>
          </a:prstGeom>
          <a:noFill/>
          <a:ln w="76200" cap="rnd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>
              <a:buClr>
                <a:srgbClr val="FF00FF"/>
              </a:buClr>
              <a:buSzPct val="25000"/>
            </a:pPr>
            <a:r>
              <a:rPr lang="en-US" sz="3200" dirty="0">
                <a:solidFill>
                  <a:srgbClr val="FF00FF"/>
                </a:solidFill>
                <a:sym typeface="Cabin"/>
              </a:rPr>
              <a:t>Caixa de </a:t>
            </a:r>
            <a:r>
              <a:rPr lang="en-US" sz="3200" dirty="0" err="1">
                <a:solidFill>
                  <a:srgbClr val="FF00FF"/>
                </a:solidFill>
                <a:sym typeface="Cabin"/>
              </a:rPr>
              <a:t>mensagens</a:t>
            </a:r>
            <a:r>
              <a:rPr lang="en-US" sz="3200" dirty="0">
                <a:solidFill>
                  <a:srgbClr val="FF00FF"/>
                </a:solidFill>
                <a:sym typeface="Cabin"/>
              </a:rPr>
              <a:t> </a:t>
            </a:r>
            <a:r>
              <a:rPr lang="en-US" sz="3200" dirty="0" err="1">
                <a:solidFill>
                  <a:srgbClr val="FF00FF"/>
                </a:solidFill>
                <a:sym typeface="Cabin"/>
              </a:rPr>
              <a:t>pessoal</a:t>
            </a:r>
            <a:endParaRPr lang="pt-BR" dirty="0" err="1"/>
          </a:p>
        </p:txBody>
      </p:sp>
      <p:sp>
        <p:nvSpPr>
          <p:cNvPr id="362" name="Shape 362"/>
          <p:cNvSpPr txBox="1"/>
          <p:nvPr/>
        </p:nvSpPr>
        <p:spPr>
          <a:xfrm>
            <a:off x="6426200" y="30861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23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6426200" y="41402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80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426200" y="50673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E066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443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6426200" y="63119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109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426200" y="7340600"/>
            <a:ext cx="1270000" cy="68579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110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8077200" y="3911600"/>
            <a:ext cx="2997199" cy="660400"/>
          </a:xfrm>
          <a:prstGeom prst="rect">
            <a:avLst/>
          </a:prstGeom>
          <a:solidFill>
            <a:srgbClr val="000000"/>
          </a:solidFill>
          <a:ln w="762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-US" sz="32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74.208.28.177</a:t>
            </a:r>
          </a:p>
        </p:txBody>
      </p:sp>
      <p:cxnSp>
        <p:nvCxnSpPr>
          <p:cNvPr id="368" name="Shape 368"/>
          <p:cNvCxnSpPr>
            <a:stCxn id="362" idx="3"/>
          </p:cNvCxnSpPr>
          <p:nvPr/>
        </p:nvCxnSpPr>
        <p:spPr>
          <a:xfrm flipV="1">
            <a:off x="7696200" y="3414712"/>
            <a:ext cx="5422900" cy="14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69" name="Shape 369"/>
          <p:cNvCxnSpPr>
            <a:endCxn id="359" idx="3"/>
          </p:cNvCxnSpPr>
          <p:nvPr/>
        </p:nvCxnSpPr>
        <p:spPr>
          <a:xfrm flipH="1">
            <a:off x="7696200" y="1547812"/>
            <a:ext cx="4975224" cy="395288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stealth" w="med" len="med"/>
          </a:ln>
        </p:spPr>
      </p:cxnSp>
      <p:grpSp>
        <p:nvGrpSpPr>
          <p:cNvPr id="370" name="Shape 370"/>
          <p:cNvGrpSpPr/>
          <p:nvPr/>
        </p:nvGrpSpPr>
        <p:grpSpPr>
          <a:xfrm>
            <a:off x="12898436" y="4959350"/>
            <a:ext cx="2578099" cy="1854200"/>
            <a:chOff x="0" y="0"/>
            <a:chExt cx="2576512" cy="1854200"/>
          </a:xfrm>
        </p:grpSpPr>
        <p:grpSp>
          <p:nvGrpSpPr>
            <p:cNvPr id="371" name="Shape 371"/>
            <p:cNvGrpSpPr/>
            <p:nvPr/>
          </p:nvGrpSpPr>
          <p:grpSpPr>
            <a:xfrm>
              <a:off x="0" y="0"/>
              <a:ext cx="2576512" cy="1854200"/>
              <a:chOff x="0" y="0"/>
              <a:chExt cx="2576512" cy="1854200"/>
            </a:xfrm>
          </p:grpSpPr>
          <p:grpSp>
            <p:nvGrpSpPr>
              <p:cNvPr id="372" name="Shape 372"/>
              <p:cNvGrpSpPr/>
              <p:nvPr/>
            </p:nvGrpSpPr>
            <p:grpSpPr>
              <a:xfrm>
                <a:off x="0" y="0"/>
                <a:ext cx="2576512" cy="1854200"/>
                <a:chOff x="0" y="0"/>
                <a:chExt cx="2576512" cy="1854200"/>
              </a:xfrm>
            </p:grpSpPr>
            <p:grpSp>
              <p:nvGrpSpPr>
                <p:cNvPr id="373" name="Shape 373"/>
                <p:cNvGrpSpPr/>
                <p:nvPr/>
              </p:nvGrpSpPr>
              <p:grpSpPr>
                <a:xfrm>
                  <a:off x="352425" y="0"/>
                  <a:ext cx="1878011" cy="1184275"/>
                  <a:chOff x="0" y="0"/>
                  <a:chExt cx="1878011" cy="1184275"/>
                </a:xfrm>
              </p:grpSpPr>
              <p:sp>
                <p:nvSpPr>
                  <p:cNvPr id="374" name="Shape 374"/>
                  <p:cNvSpPr txBox="1"/>
                  <p:nvPr/>
                </p:nvSpPr>
                <p:spPr>
                  <a:xfrm>
                    <a:off x="0" y="0"/>
                    <a:ext cx="1878011" cy="1184275"/>
                  </a:xfrm>
                  <a:prstGeom prst="rect">
                    <a:avLst/>
                  </a:prstGeom>
                  <a:solidFill>
                    <a:schemeClr val="accent1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5" name="Shape 375"/>
                  <p:cNvSpPr/>
                  <p:nvPr/>
                </p:nvSpPr>
                <p:spPr>
                  <a:xfrm>
                    <a:off x="149225" y="106361"/>
                    <a:ext cx="1576386" cy="973136"/>
                  </a:xfrm>
                  <a:prstGeom prst="roundRect">
                    <a:avLst>
                      <a:gd name="adj" fmla="val 1490"/>
                    </a:avLst>
                  </a:prstGeom>
                  <a:solidFill>
                    <a:srgbClr val="FFFFFF"/>
                  </a:solidFill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 lIns="0" tIns="0" rIns="0" bIns="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76" name="Shape 376"/>
                <p:cNvGrpSpPr/>
                <p:nvPr/>
              </p:nvGrpSpPr>
              <p:grpSpPr>
                <a:xfrm>
                  <a:off x="0" y="1543050"/>
                  <a:ext cx="2576512" cy="311150"/>
                  <a:chOff x="0" y="0"/>
                  <a:chExt cx="2576512" cy="309562"/>
                </a:xfrm>
              </p:grpSpPr>
              <p:cxnSp>
                <p:nvCxnSpPr>
                  <p:cNvPr id="377" name="Shape 377"/>
                  <p:cNvCxnSpPr/>
                  <p:nvPr/>
                </p:nvCxnSpPr>
                <p:spPr>
                  <a:xfrm flipH="1">
                    <a:off x="0" y="0"/>
                    <a:ext cx="34131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8" name="Shape 378"/>
                  <p:cNvCxnSpPr/>
                  <p:nvPr/>
                </p:nvCxnSpPr>
                <p:spPr>
                  <a:xfrm>
                    <a:off x="0" y="241300"/>
                    <a:ext cx="2574924" cy="1587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79" name="Shape 379"/>
                  <p:cNvCxnSpPr/>
                  <p:nvPr/>
                </p:nvCxnSpPr>
                <p:spPr>
                  <a:xfrm>
                    <a:off x="0" y="306387"/>
                    <a:ext cx="2574924" cy="3174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0" name="Shape 380"/>
                  <p:cNvCxnSpPr/>
                  <p:nvPr/>
                </p:nvCxnSpPr>
                <p:spPr>
                  <a:xfrm>
                    <a:off x="0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1" name="Shape 381"/>
                  <p:cNvCxnSpPr/>
                  <p:nvPr/>
                </p:nvCxnSpPr>
                <p:spPr>
                  <a:xfrm>
                    <a:off x="2239961" y="0"/>
                    <a:ext cx="334961" cy="241299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82" name="Shape 382"/>
                  <p:cNvCxnSpPr/>
                  <p:nvPr/>
                </p:nvCxnSpPr>
                <p:spPr>
                  <a:xfrm>
                    <a:off x="2574925" y="241300"/>
                    <a:ext cx="1587" cy="65086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618FFD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383" name="Shape 383"/>
                <p:cNvSpPr txBox="1"/>
                <p:nvPr/>
              </p:nvSpPr>
              <p:spPr>
                <a:xfrm>
                  <a:off x="357187" y="1220787"/>
                  <a:ext cx="1874836" cy="304799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0" tIns="0" rIns="0" bIns="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4" name="Shape 384"/>
                <p:cNvCxnSpPr/>
                <p:nvPr/>
              </p:nvCxnSpPr>
              <p:spPr>
                <a:xfrm>
                  <a:off x="1763711" y="1373187"/>
                  <a:ext cx="374649" cy="3174"/>
                </a:xfrm>
                <a:prstGeom prst="straightConnector1">
                  <a:avLst/>
                </a:prstGeom>
                <a:noFill/>
                <a:ln w="50800" cap="rnd" cmpd="sng">
                  <a:solidFill>
                    <a:srgbClr val="618FFD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85" name="Shape 385"/>
              <p:cNvSpPr txBox="1"/>
              <p:nvPr/>
            </p:nvSpPr>
            <p:spPr>
              <a:xfrm rot="10800000" flipH="1">
                <a:off x="474662" y="1319212"/>
                <a:ext cx="203199" cy="31750"/>
              </a:xfrm>
              <a:prstGeom prst="rect">
                <a:avLst/>
              </a:prstGeom>
              <a:solidFill>
                <a:srgbClr val="000000"/>
              </a:solidFill>
              <a:ln w="50800" cap="rnd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86" name="Shape 3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4212" y="158750"/>
              <a:ext cx="1206499" cy="863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" name="Shape 387"/>
          <p:cNvSpPr txBox="1"/>
          <p:nvPr/>
        </p:nvSpPr>
        <p:spPr>
          <a:xfrm>
            <a:off x="13360400" y="2832100"/>
            <a:ext cx="1701799" cy="10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-US" sz="26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blah blah blah blah</a:t>
            </a:r>
          </a:p>
        </p:txBody>
      </p:sp>
      <p:cxnSp>
        <p:nvCxnSpPr>
          <p:cNvPr id="388" name="Shape 388"/>
          <p:cNvCxnSpPr>
            <a:stCxn id="364" idx="3"/>
          </p:cNvCxnSpPr>
          <p:nvPr/>
        </p:nvCxnSpPr>
        <p:spPr>
          <a:xfrm>
            <a:off x="7696200" y="5410200"/>
            <a:ext cx="5461000" cy="131761"/>
          </a:xfrm>
          <a:prstGeom prst="straightConnector1">
            <a:avLst/>
          </a:prstGeom>
          <a:noFill/>
          <a:ln w="76200" cap="rnd" cmpd="sng">
            <a:solidFill>
              <a:srgbClr val="E06666"/>
            </a:solidFill>
            <a:prstDash val="solid"/>
            <a:miter/>
            <a:headEnd type="stealth" w="med" len="med"/>
            <a:tailEnd type="none" w="med" len="med"/>
          </a:ln>
        </p:spPr>
      </p:cxnSp>
      <p:cxnSp>
        <p:nvCxnSpPr>
          <p:cNvPr id="389" name="Shape 389"/>
          <p:cNvCxnSpPr>
            <a:stCxn id="365" idx="3"/>
          </p:cNvCxnSpPr>
          <p:nvPr/>
        </p:nvCxnSpPr>
        <p:spPr>
          <a:xfrm flipV="1">
            <a:off x="7696200" y="5691186"/>
            <a:ext cx="5460999" cy="963614"/>
          </a:xfrm>
          <a:prstGeom prst="straightConnector1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391" name="Shape 391"/>
          <p:cNvSpPr txBox="1"/>
          <p:nvPr/>
        </p:nvSpPr>
        <p:spPr>
          <a:xfrm>
            <a:off x="7815298" y="8480474"/>
            <a:ext cx="8562900" cy="469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-US" sz="25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Clipart: </a:t>
            </a:r>
            <a:r>
              <a:rPr lang="en-US" sz="2500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-US" sz="2500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www.clker.com</a:t>
            </a:r>
            <a:r>
              <a:rPr lang="en-US" sz="25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/search/</a:t>
            </a:r>
            <a:r>
              <a:rPr lang="en-US" sz="2500" strike="noStrike" cap="none" dirty="0" err="1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networksym</a:t>
            </a:r>
            <a:r>
              <a:rPr lang="en-US" sz="2500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/1</a:t>
            </a:r>
          </a:p>
        </p:txBody>
      </p:sp>
    </p:spTree>
    <p:extLst>
      <p:ext uri="{BB962C8B-B14F-4D97-AF65-F5344CB8AC3E}">
        <p14:creationId xmlns:p14="http://schemas.microsoft.com/office/powerpoint/2010/main" val="408983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525" y="2322511"/>
            <a:ext cx="13934999" cy="543083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1155700" y="847164"/>
            <a:ext cx="13084537" cy="169273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>
              <a:buClr>
                <a:srgbClr val="00FF00"/>
              </a:buClr>
              <a:buSzPct val="25000"/>
            </a:pPr>
            <a:r>
              <a:rPr lang="en-US" sz="7600">
                <a:solidFill>
                  <a:srgbClr val="FFD966"/>
                </a:solidFill>
                <a:ea typeface="Arial" charset="0"/>
                <a:sym typeface="Cabin"/>
              </a:rPr>
              <a:t>Portas TCP Comuns</a:t>
            </a:r>
            <a:endParaRPr lang="en-US" sz="7600" u="none" strike="noStrike" cap="none">
              <a:solidFill>
                <a:srgbClr val="FFD966"/>
              </a:solidFill>
              <a:ea typeface="Arial" charset="0"/>
              <a:cs typeface="Arial" charset="0"/>
              <a:sym typeface="Cabin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1405425" y="7423200"/>
            <a:ext cx="13682099" cy="660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3000" u="sng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http://</a:t>
            </a:r>
            <a:r>
              <a:rPr lang="en-US" sz="3000" u="sng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  <a:hlinkClick r:id="rId4"/>
              </a:rPr>
              <a:t>en.wikipedia.org/wiki/List_of_TCP_and_UDP_port_numbers</a:t>
            </a:r>
            <a:r>
              <a:rPr lang="en-US" sz="3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0" y="730250"/>
            <a:ext cx="9576360" cy="7442200"/>
          </a:xfrm>
          <a:prstGeom prst="rect">
            <a:avLst/>
          </a:prstGeom>
        </p:spPr>
      </p:pic>
      <p:sp>
        <p:nvSpPr>
          <p:cNvPr id="404" name="Shape 404"/>
          <p:cNvSpPr txBox="1"/>
          <p:nvPr/>
        </p:nvSpPr>
        <p:spPr>
          <a:xfrm>
            <a:off x="10446310" y="2876550"/>
            <a:ext cx="5318125" cy="285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rgbClr val="00FF00"/>
              </a:buClr>
              <a:buSzPct val="25000"/>
            </a:pPr>
            <a:r>
              <a:rPr lang="pt-BR" sz="3600" dirty="0">
                <a:solidFill>
                  <a:srgbClr val="00FF00"/>
                </a:solidFill>
                <a:ea typeface="Arial" charset="0"/>
                <a:sym typeface="Cabin"/>
              </a:rPr>
              <a:t>As vezes nós vemos o número da porta na URL se o servidor web está sendo executado em uma porta "não padrão".</a:t>
            </a:r>
            <a:endParaRPr lang="pt-BR" sz="3600" u="none" strike="noStrike" cap="none" dirty="0">
              <a:solidFill>
                <a:srgbClr val="00FF00"/>
              </a:solidFill>
              <a:ea typeface="Arial" charset="0"/>
              <a:cs typeface="Arial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381500" y="1879600"/>
            <a:ext cx="1829080" cy="2571750"/>
          </a:xfrm>
          <a:prstGeom prst="straightConnector1">
            <a:avLst/>
          </a:prstGeom>
          <a:ln w="63500">
            <a:solidFill>
              <a:srgbClr val="00F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95806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2448</Words>
  <Application>Microsoft Office PowerPoint</Application>
  <PresentationFormat>Personalizar</PresentationFormat>
  <Paragraphs>447</Paragraphs>
  <Slides>61</Slides>
  <Notes>47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2" baseType="lpstr">
      <vt:lpstr>Title &amp; Subtitle</vt:lpstr>
      <vt:lpstr>Programas em Rede</vt:lpstr>
      <vt:lpstr>Um Livro Grátis sobre Arquitetura de Redes</vt:lpstr>
      <vt:lpstr>Transport Control Protocol (TCP)</vt:lpstr>
      <vt:lpstr>Apresentação do PowerPoint</vt:lpstr>
      <vt:lpstr>TCP Connections / Sockets</vt:lpstr>
      <vt:lpstr>Números de porta TCP</vt:lpstr>
      <vt:lpstr>Apresentação do PowerPoint</vt:lpstr>
      <vt:lpstr>Portas TCP Comuns</vt:lpstr>
      <vt:lpstr>Apresentação do PowerPoint</vt:lpstr>
      <vt:lpstr>Sockets em Python</vt:lpstr>
      <vt:lpstr>Apresentação do PowerPoint</vt:lpstr>
      <vt:lpstr>Aplicação de Protocolos</vt:lpstr>
      <vt:lpstr>Application Protocol </vt:lpstr>
      <vt:lpstr>HTTP - Hypertext Transfer Protocol (protocolo de transferencia de hypertexto)</vt:lpstr>
      <vt:lpstr>HTTP</vt:lpstr>
      <vt:lpstr>O que é um Protocolo?</vt:lpstr>
      <vt:lpstr>Apresentação do PowerPoint</vt:lpstr>
      <vt:lpstr>Obtendo Dados Do Servidor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Padrões da Internet</vt:lpstr>
      <vt:lpstr>Apresentação do PowerPoint</vt:lpstr>
      <vt:lpstr>Apresentação do PowerPoint</vt:lpstr>
      <vt:lpstr>Criando uma solicitação HTTP</vt:lpstr>
      <vt:lpstr>Apresentação do PowerPoint</vt:lpstr>
      <vt:lpstr>Accurate Hacking in the Movies</vt:lpstr>
      <vt:lpstr>Vamos Escrever um Navegador de Rede!</vt:lpstr>
      <vt:lpstr>An HTTP Request in Python</vt:lpstr>
      <vt:lpstr>Apresentação do PowerPoint</vt:lpstr>
      <vt:lpstr>Sobre Caracteres e Strings…</vt:lpstr>
      <vt:lpstr>ASCII</vt:lpstr>
      <vt:lpstr>Representando Simples Strings</vt:lpstr>
      <vt:lpstr>ASCII</vt:lpstr>
      <vt:lpstr>Apresentação do PowerPoint</vt:lpstr>
      <vt:lpstr>Caracteres Mult-Byte</vt:lpstr>
      <vt:lpstr>Dois tipos de Strings em Python</vt:lpstr>
      <vt:lpstr>Python 2 versus Python 3</vt:lpstr>
      <vt:lpstr>Python 3 e Unicode</vt:lpstr>
      <vt:lpstr>Python Strings to Bytes</vt:lpstr>
      <vt:lpstr>Um Requisito de HTTP em Python</vt:lpstr>
      <vt:lpstr>Apresentação do PowerPoint</vt:lpstr>
      <vt:lpstr>Apresentação do PowerPoint</vt:lpstr>
      <vt:lpstr>Facilitando HTTP Com urllib</vt:lpstr>
      <vt:lpstr>Usando urllib em Python</vt:lpstr>
      <vt:lpstr>Apresentação do PowerPoint</vt:lpstr>
      <vt:lpstr>Como um Arquivo...</vt:lpstr>
      <vt:lpstr>Lendo Páginas Web</vt:lpstr>
      <vt:lpstr>Links a Seguir</vt:lpstr>
      <vt:lpstr>As primeiras linhas de código @ Google?</vt:lpstr>
      <vt:lpstr>Analisando HTML  (a.k.a. Web Scraping)</vt:lpstr>
      <vt:lpstr>O que é Web Scraping?</vt:lpstr>
      <vt:lpstr>Por que "Varrer"?</vt:lpstr>
      <vt:lpstr>Varrendo Páginas da Web</vt:lpstr>
      <vt:lpstr>O Jeito Fácil - Beautiful Soup</vt:lpstr>
      <vt:lpstr>Instalação do BeautifulSoup</vt:lpstr>
      <vt:lpstr>Apresentação do PowerPoint</vt:lpstr>
      <vt:lpstr>Sumário</vt:lpstr>
      <vt:lpstr>Acknowledgements / 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Networked Programs</dc:title>
  <cp:lastModifiedBy>Charles Severance</cp:lastModifiedBy>
  <cp:revision>1300</cp:revision>
  <dcterms:modified xsi:type="dcterms:W3CDTF">2020-08-26T01:48:11Z</dcterms:modified>
</cp:coreProperties>
</file>